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26" r:id="rId2"/>
    <p:sldId id="294" r:id="rId3"/>
    <p:sldId id="295" r:id="rId4"/>
    <p:sldId id="302" r:id="rId5"/>
    <p:sldId id="303" r:id="rId6"/>
    <p:sldId id="304" r:id="rId7"/>
    <p:sldId id="306" r:id="rId8"/>
    <p:sldId id="307" r:id="rId9"/>
    <p:sldId id="315" r:id="rId10"/>
    <p:sldId id="316" r:id="rId11"/>
    <p:sldId id="292" r:id="rId12"/>
    <p:sldId id="314" r:id="rId13"/>
    <p:sldId id="317" r:id="rId14"/>
    <p:sldId id="318" r:id="rId15"/>
    <p:sldId id="313" r:id="rId16"/>
    <p:sldId id="324" r:id="rId17"/>
    <p:sldId id="325" r:id="rId18"/>
    <p:sldId id="298" r:id="rId19"/>
    <p:sldId id="323" r:id="rId20"/>
    <p:sldId id="279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81" d="100"/>
          <a:sy n="81" d="100"/>
        </p:scale>
        <p:origin x="106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eBooks\&#1082;&#1086;&#1085;&#1082;&#1091;&#1088;&#1089;&#1085;&#1099;&#1077;%20&#1088;&#1072;&#1073;&#1086;&#1090;&#1099;%20&#1087;&#1077;&#1076;&#1072;&#1075;&#1086;&#1075;&#1086;&#1074;\2015%20&#1055;&#1077;&#1076;&#1080;&#1085;&#1080;&#1094;&#1080;&#1072;&#1090;&#1080;&#1074;&#1072;\&#1048;&#1085;&#1090;&#1077;&#1088;&#1077;&#1089;&#1099;%20&#1074;&#1086;&#1089;&#1087;&#1080;&#1090;&#1072;&#1085;&#1085;&#1080;&#1082;&#1086;&#1074;%20&#1076;&#1077;&#1090;&#1089;&#1082;.&#1076;&#1086;&#1084;&#1086;&#1074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eBooks\&#1082;&#1086;&#1085;&#1082;&#1091;&#1088;&#1089;&#1085;&#1099;&#1077;%20&#1088;&#1072;&#1073;&#1086;&#1090;&#1099;%20&#1087;&#1077;&#1076;&#1072;&#1075;&#1086;&#1075;&#1086;&#1074;\2015%20&#1055;&#1077;&#1076;&#1080;&#1085;&#1080;&#1094;&#1080;&#1072;&#1090;&#1080;&#1074;&#1072;\&#1048;&#1085;&#1090;&#1077;&#1088;&#1077;&#1089;&#1099;%20&#1074;&#1086;&#1089;&#1087;&#1080;&#1090;&#1072;&#1085;&#1085;&#1080;&#1082;&#1086;&#1074;%20&#1076;&#1077;&#1090;&#1089;&#1082;.&#1076;&#1086;&#1084;&#1086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eBooks\&#1082;&#1086;&#1085;&#1082;&#1091;&#1088;&#1089;&#1085;&#1099;&#1077;%20&#1088;&#1072;&#1073;&#1086;&#1090;&#1099;%20&#1087;&#1077;&#1076;&#1072;&#1075;&#1086;&#1075;&#1086;&#1074;\2015%20&#1055;&#1077;&#1076;&#1080;&#1085;&#1080;&#1094;&#1080;&#1072;&#1090;&#1080;&#1074;&#1072;\&#1048;&#1085;&#1090;&#1077;&#1088;&#1077;&#1089;&#1099;%20&#1074;&#1086;&#1089;&#1087;&#1080;&#1090;&#1072;&#1085;&#1085;&#1080;&#1082;&#1086;&#1074;%20&#1076;&#1077;&#1090;&#1089;&#1082;.&#1076;&#1086;&#1084;&#1086;&#107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eBooks\&#1082;&#1086;&#1085;&#1082;&#1091;&#1088;&#1089;&#1085;&#1099;&#1077;%20&#1088;&#1072;&#1073;&#1086;&#1090;&#1099;%20&#1087;&#1077;&#1076;&#1072;&#1075;&#1086;&#1075;&#1086;&#1074;\2015%20&#1055;&#1077;&#1076;&#1080;&#1085;&#1080;&#1094;&#1080;&#1072;&#1090;&#1080;&#1074;&#1072;\&#1048;&#1085;&#1090;&#1077;&#1088;&#1077;&#1089;&#1099;%20&#1074;&#1086;&#1089;&#1087;&#1080;&#1090;&#1072;&#1085;&#1085;&#1080;&#1082;&#1086;&#1074;%20&#1076;&#1077;&#1090;&#1089;&#1082;.&#1076;&#1086;&#1084;&#1086;&#107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eBooks\&#1082;&#1086;&#1085;&#1082;&#1091;&#1088;&#1089;&#1085;&#1099;&#1077;%20&#1088;&#1072;&#1073;&#1086;&#1090;&#1099;%20&#1087;&#1077;&#1076;&#1072;&#1075;&#1086;&#1075;&#1086;&#1074;\2015%20&#1055;&#1077;&#1076;&#1080;&#1085;&#1080;&#1094;&#1080;&#1072;&#1090;&#1080;&#1074;&#1072;\&#1048;&#1085;&#1090;&#1077;&#1088;&#1077;&#1089;&#1099;%20&#1074;&#1086;&#1089;&#1087;&#1080;&#1090;&#1072;&#1085;&#1085;&#1080;&#1082;&#1086;&#1074;%20&#1076;&#1077;&#1090;&#1089;&#1082;.&#1076;&#1086;&#1084;&#1086;&#107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eBooks\&#1082;&#1086;&#1085;&#1082;&#1091;&#1088;&#1089;&#1085;&#1099;&#1077;%20&#1088;&#1072;&#1073;&#1086;&#1090;&#1099;%20&#1087;&#1077;&#1076;&#1072;&#1075;&#1086;&#1075;&#1086;&#1074;\2015%20&#1055;&#1077;&#1076;&#1080;&#1085;&#1080;&#1094;&#1080;&#1072;&#1090;&#1080;&#1074;&#1072;\&#1048;&#1085;&#1090;&#1077;&#1088;&#1077;&#1089;&#1099;%20&#1074;&#1086;&#1089;&#1087;&#1080;&#1090;&#1072;&#1085;&#1085;&#1080;&#1082;&#1086;&#1074;%20&#1076;&#1077;&#1090;&#1089;&#1082;.&#1076;&#1086;&#1084;&#1086;&#1074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eBooks\&#1082;&#1086;&#1085;&#1082;&#1091;&#1088;&#1089;&#1085;&#1099;&#1077;%20&#1088;&#1072;&#1073;&#1086;&#1090;&#1099;%20&#1087;&#1077;&#1076;&#1072;&#1075;&#1086;&#1075;&#1086;&#1074;\2015%20&#1055;&#1077;&#1076;&#1080;&#1085;&#1080;&#1094;&#1080;&#1072;&#1090;&#1080;&#1074;&#1072;\&#1048;&#1085;&#1090;&#1077;&#1088;&#1077;&#1089;&#1099;%20&#1074;&#1086;&#1089;&#1087;&#1080;&#1090;&#1072;&#1085;&#1085;&#1080;&#1082;&#1086;&#1074;%20&#1076;&#1077;&#1090;&#1089;&#1082;.&#1076;&#1086;&#1084;&#1086;&#1074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eBooks\&#1082;&#1086;&#1085;&#1082;&#1091;&#1088;&#1089;&#1085;&#1099;&#1077;%20&#1088;&#1072;&#1073;&#1086;&#1090;&#1099;%20&#1087;&#1077;&#1076;&#1072;&#1075;&#1086;&#1075;&#1086;&#1074;\2015%20&#1055;&#1077;&#1076;&#1080;&#1085;&#1080;&#1094;&#1080;&#1072;&#1090;&#1080;&#1074;&#1072;\&#1048;&#1085;&#1090;&#1077;&#1088;&#1077;&#1089;&#1099;%20&#1074;&#1086;&#1089;&#1087;&#1080;&#1090;&#1072;&#1085;&#1085;&#1080;&#1082;&#1086;&#1074;%20&#1076;&#1077;&#1090;&#1089;&#1082;.&#1076;&#1086;&#1084;&#1086;&#107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eBooks\&#1082;&#1086;&#1085;&#1082;&#1091;&#1088;&#1089;&#1085;&#1099;&#1077;%20&#1088;&#1072;&#1073;&#1086;&#1090;&#1099;%20&#1087;&#1077;&#1076;&#1072;&#1075;&#1086;&#1075;&#1086;&#1074;\2015%20&#1055;&#1077;&#1076;&#1080;&#1085;&#1080;&#1094;&#1080;&#1072;&#1090;&#1080;&#1074;&#1072;\&#1048;&#1085;&#1090;&#1077;&#1088;&#1077;&#1089;&#1099;%20&#1074;&#1086;&#1089;&#1087;&#1080;&#1090;&#1072;&#1085;&#1085;&#1080;&#1082;&#1086;&#1074;%20&#1076;&#1077;&#1090;&#1089;&#1082;.&#1076;&#1086;&#1084;&#1086;&#107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eBooks\&#1082;&#1086;&#1085;&#1082;&#1091;&#1088;&#1089;&#1085;&#1099;&#1077;%20&#1088;&#1072;&#1073;&#1086;&#1090;&#1099;%20&#1087;&#1077;&#1076;&#1072;&#1075;&#1086;&#1075;&#1086;&#1074;\2015%20&#1055;&#1077;&#1076;&#1080;&#1085;&#1080;&#1094;&#1080;&#1072;&#1090;&#1080;&#1074;&#1072;\&#1048;&#1085;&#1090;&#1077;&#1088;&#1077;&#1089;&#1099;%20&#1074;&#1086;&#1089;&#1087;&#1080;&#1090;&#1072;&#1085;&#1085;&#1080;&#1082;&#1086;&#1074;%20&#1076;&#1077;&#1090;&#1089;&#1082;.&#1076;&#1086;&#1084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"/>
          <c:y val="0.12516530421351027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Лист1!$A$3</c:f>
              <c:strCache>
                <c:ptCount val="1"/>
                <c:pt idx="0">
                  <c:v>1. Пользоваться ПК, Интернетом</c:v>
                </c:pt>
              </c:strCache>
            </c:strRef>
          </c:tx>
          <c:cat>
            <c:strRef>
              <c:f>Лист1!$B$2:$C$2</c:f>
              <c:strCache>
                <c:ptCount val="2"/>
                <c:pt idx="0">
                  <c:v>Количество детей младшего возраста</c:v>
                </c:pt>
                <c:pt idx="1">
                  <c:v>Количество детей старшего возраста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38</c:v>
                </c:pt>
                <c:pt idx="1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Лист1!$A$48</c:f>
              <c:strCache>
                <c:ptCount val="1"/>
                <c:pt idx="0">
                  <c:v>7. Смотреть видеокассеты</c:v>
                </c:pt>
              </c:strCache>
            </c:strRef>
          </c:tx>
          <c:cat>
            <c:strRef>
              <c:f>Лист1!$B$47:$C$47</c:f>
              <c:strCache>
                <c:ptCount val="2"/>
                <c:pt idx="0">
                  <c:v>Количество детей младшего возраста</c:v>
                </c:pt>
                <c:pt idx="1">
                  <c:v>Количество детей старшего возраста </c:v>
                </c:pt>
              </c:strCache>
            </c:strRef>
          </c:cat>
          <c:val>
            <c:numRef>
              <c:f>Лист1!$B$48:$C$48</c:f>
              <c:numCache>
                <c:formatCode>General</c:formatCode>
                <c:ptCount val="2"/>
                <c:pt idx="0">
                  <c:v>36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Лист1!$A$18</c:f>
              <c:strCache>
                <c:ptCount val="1"/>
                <c:pt idx="0">
                  <c:v>2. Рисовать, лепить</c:v>
                </c:pt>
              </c:strCache>
            </c:strRef>
          </c:tx>
          <c:cat>
            <c:strRef>
              <c:f>Лист1!$B$17:$C$17</c:f>
              <c:strCache>
                <c:ptCount val="2"/>
                <c:pt idx="0">
                  <c:v>Количество детей младшего возраста</c:v>
                </c:pt>
                <c:pt idx="1">
                  <c:v>Количество детей старшего возраста </c:v>
                </c:pt>
              </c:strCache>
            </c:strRef>
          </c:cat>
          <c:val>
            <c:numRef>
              <c:f>Лист1!$B$18:$C$18</c:f>
              <c:numCache>
                <c:formatCode>General</c:formatCode>
                <c:ptCount val="2"/>
                <c:pt idx="0">
                  <c:v>47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35603743542161"/>
          <c:y val="0.16931452060882118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Лист1!$A$22</c:f>
              <c:strCache>
                <c:ptCount val="1"/>
                <c:pt idx="0">
                  <c:v>3. Заниматься спортом</c:v>
                </c:pt>
              </c:strCache>
            </c:strRef>
          </c:tx>
          <c:cat>
            <c:strRef>
              <c:f>Лист1!$B$21:$C$21</c:f>
              <c:strCache>
                <c:ptCount val="2"/>
                <c:pt idx="0">
                  <c:v>Количество детей младшего возраста</c:v>
                </c:pt>
                <c:pt idx="1">
                  <c:v>Количество детей старшего возраста </c:v>
                </c:pt>
              </c:strCache>
            </c:strRef>
          </c:cat>
          <c:val>
            <c:numRef>
              <c:f>Лист1!$B$22:$C$22</c:f>
              <c:numCache>
                <c:formatCode>General</c:formatCode>
                <c:ptCount val="2"/>
                <c:pt idx="0">
                  <c:v>58</c:v>
                </c:pt>
                <c:pt idx="1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049079578908785"/>
          <c:y val="0.44116542606377063"/>
          <c:w val="0.33768714847016507"/>
          <c:h val="0.552948561270969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Лист1!$A$29</c:f>
              <c:strCache>
                <c:ptCount val="1"/>
                <c:pt idx="0">
                  <c:v>4. Играть в настольные игры</c:v>
                </c:pt>
              </c:strCache>
            </c:strRef>
          </c:tx>
          <c:cat>
            <c:strRef>
              <c:f>Лист1!$B$28:$C$28</c:f>
              <c:strCache>
                <c:ptCount val="2"/>
                <c:pt idx="0">
                  <c:v>Количество детей младшего возраста</c:v>
                </c:pt>
                <c:pt idx="1">
                  <c:v>Количество детей старшего возраста </c:v>
                </c:pt>
              </c:strCache>
            </c:strRef>
          </c:cat>
          <c:val>
            <c:numRef>
              <c:f>Лист1!$B$29:$C$29</c:f>
              <c:numCache>
                <c:formatCode>General</c:formatCode>
                <c:ptCount val="2"/>
                <c:pt idx="0">
                  <c:v>18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627925785242565"/>
          <c:y val="0.26074701377266335"/>
          <c:w val="0.34496104039584957"/>
          <c:h val="0.5718110174138362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05068419845577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Лист1!$A$34</c:f>
              <c:strCache>
                <c:ptCount val="1"/>
                <c:pt idx="0">
                  <c:v>5. Пользоваться библиотекой</c:v>
                </c:pt>
              </c:strCache>
            </c:strRef>
          </c:tx>
          <c:cat>
            <c:strRef>
              <c:f>Лист1!$B$33:$C$33</c:f>
              <c:strCache>
                <c:ptCount val="2"/>
                <c:pt idx="0">
                  <c:v>Количество детей младшего возраста</c:v>
                </c:pt>
                <c:pt idx="1">
                  <c:v>Количество детей старшего возраста </c:v>
                </c:pt>
              </c:strCache>
            </c:strRef>
          </c:cat>
          <c:val>
            <c:numRef>
              <c:f>Лист1!$B$34:$C$34</c:f>
              <c:numCache>
                <c:formatCode>General</c:formatCode>
                <c:ptCount val="2"/>
                <c:pt idx="0">
                  <c:v>23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222230716306092"/>
          <c:y val="0.26140201646193478"/>
          <c:w val="0.31442278453057465"/>
          <c:h val="0.5702455708960424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Лист1!$A$42</c:f>
              <c:strCache>
                <c:ptCount val="1"/>
                <c:pt idx="0">
                  <c:v>6. Ходить в кино</c:v>
                </c:pt>
              </c:strCache>
            </c:strRef>
          </c:tx>
          <c:cat>
            <c:strRef>
              <c:f>Лист1!$B$41:$C$41</c:f>
              <c:strCache>
                <c:ptCount val="2"/>
                <c:pt idx="0">
                  <c:v>Количество детей младшего возраста</c:v>
                </c:pt>
                <c:pt idx="1">
                  <c:v>Количество детей старшего возраста </c:v>
                </c:pt>
              </c:strCache>
            </c:strRef>
          </c:cat>
          <c:val>
            <c:numRef>
              <c:f>Лист1!$B$42:$C$42</c:f>
              <c:numCache>
                <c:formatCode>General</c:formatCode>
                <c:ptCount val="2"/>
                <c:pt idx="0">
                  <c:v>14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Лист1!$A$55</c:f>
              <c:strCache>
                <c:ptCount val="1"/>
                <c:pt idx="0">
                  <c:v>8. Смотреть телевизор</c:v>
                </c:pt>
              </c:strCache>
            </c:strRef>
          </c:tx>
          <c:cat>
            <c:strRef>
              <c:f>Лист1!$B$54:$C$54</c:f>
              <c:strCache>
                <c:ptCount val="2"/>
                <c:pt idx="0">
                  <c:v>Количество детей младшего возраста</c:v>
                </c:pt>
                <c:pt idx="1">
                  <c:v>Количество детей старшего возраста </c:v>
                </c:pt>
              </c:strCache>
            </c:strRef>
          </c:cat>
          <c:val>
            <c:numRef>
              <c:f>Лист1!$B$55:$C$55</c:f>
              <c:numCache>
                <c:formatCode>General</c:formatCode>
                <c:ptCount val="2"/>
                <c:pt idx="0">
                  <c:v>53</c:v>
                </c:pt>
                <c:pt idx="1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9. </a:t>
            </a:r>
            <a:r>
              <a:rPr lang="ru-RU" dirty="0" smtClean="0"/>
              <a:t>Слушать   аудиокниги</a:t>
            </a:r>
            <a:endParaRPr lang="ru-RU" dirty="0"/>
          </a:p>
        </c:rich>
      </c:tx>
      <c:layout>
        <c:manualLayout>
          <c:xMode val="edge"/>
          <c:yMode val="edge"/>
          <c:x val="0.30131687242798377"/>
          <c:y val="3.864734299516910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Лист1!$A$64</c:f>
              <c:strCache>
                <c:ptCount val="1"/>
                <c:pt idx="0">
                  <c:v>9. Слушать аудиокниги</c:v>
                </c:pt>
              </c:strCache>
            </c:strRef>
          </c:tx>
          <c:cat>
            <c:strRef>
              <c:f>Лист1!$B$63:$C$63</c:f>
              <c:strCache>
                <c:ptCount val="2"/>
                <c:pt idx="0">
                  <c:v>Количество детей младшего возраста</c:v>
                </c:pt>
                <c:pt idx="1">
                  <c:v>Количество детей старшего возраста </c:v>
                </c:pt>
              </c:strCache>
            </c:strRef>
          </c:cat>
          <c:val>
            <c:numRef>
              <c:f>Лист1!$B$64:$C$64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Лист1!$A$71</c:f>
              <c:strCache>
                <c:ptCount val="1"/>
                <c:pt idx="0">
                  <c:v>10. Слушать музыку</c:v>
                </c:pt>
              </c:strCache>
            </c:strRef>
          </c:tx>
          <c:cat>
            <c:strRef>
              <c:f>Лист1!$B$70:$C$70</c:f>
              <c:strCache>
                <c:ptCount val="2"/>
                <c:pt idx="0">
                  <c:v>Количество детей младшего возраста</c:v>
                </c:pt>
                <c:pt idx="1">
                  <c:v>Количество детей старшего возраста </c:v>
                </c:pt>
              </c:strCache>
            </c:strRef>
          </c:cat>
          <c:val>
            <c:numRef>
              <c:f>Лист1!$B$71:$C$71</c:f>
              <c:numCache>
                <c:formatCode>General</c:formatCode>
                <c:ptCount val="2"/>
                <c:pt idx="0">
                  <c:v>29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0CB3B-F507-4E72-AD31-2E7332C051DF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71E3A-257A-4565-9924-4D57DBAD9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7AF2-9B88-435D-8396-44F73D5CCE5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6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7AF2-9B88-435D-8396-44F73D5CCE5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7AF2-9B88-435D-8396-44F73D5CCE5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16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7AF2-9B88-435D-8396-44F73D5CCE5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903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7AF2-9B88-435D-8396-44F73D5CCE5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288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7AF2-9B88-435D-8396-44F73D5CCE5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26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7AF2-9B88-435D-8396-44F73D5CCE5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94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3A9BFBF-3DBC-4561-8523-FE662D40F857}" type="datetime1">
              <a:rPr lang="ru-RU" smtClean="0"/>
              <a:pPr/>
              <a:t>17.08.2015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BF5A-CA1A-4663-A6E1-B8EC4E087926}" type="datetime1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E5F6-901A-46D2-A25D-A769B0D47CD5}" type="datetime1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5E0724-7722-4718-9B4C-4640437B29AA}" type="datetime1">
              <a:rPr lang="ru-RU" smtClean="0"/>
              <a:pPr/>
              <a:t>17.08.2015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AE2569-CB61-41A8-B0A3-DDA7507C7667}" type="datetime1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5448-BB40-4515-B446-3039D10A8C4C}" type="datetime1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2C6E-0B54-4871-8040-00C0FCAE5785}" type="datetime1">
              <a:rPr lang="ru-RU" smtClean="0"/>
              <a:pPr/>
              <a:t>17.08.2015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19366C-4CC1-49D5-B013-D7F21C99B131}" type="datetime1">
              <a:rPr lang="ru-RU" smtClean="0"/>
              <a:pPr/>
              <a:t>17.08.2015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FD8D-5CDB-487F-994D-CE1983CC078A}" type="datetime1">
              <a:rPr lang="ru-RU" smtClean="0"/>
              <a:pPr/>
              <a:t>17.08.2015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BC80B5-9FAF-44E1-900E-93CE438B3B96}" type="datetime1">
              <a:rPr lang="ru-RU" smtClean="0"/>
              <a:pPr/>
              <a:t>17.08.2015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D5F327-4F53-4D61-8C66-04D369671218}" type="datetime1">
              <a:rPr lang="ru-RU" smtClean="0"/>
              <a:pPr/>
              <a:t>17.08.2015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681818-B5F1-42CD-B5D9-10673829574E}" type="datetime1">
              <a:rPr lang="ru-RU" smtClean="0"/>
              <a:pPr/>
              <a:t>17.08.2015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oman.ru/kids/medley5/thread/4229134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oman.ru/kids/medley5/thread/4229134/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oman.ru/kids/medley5/thread/4229134/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hyperlink" Target="http://www.woman.ru/kids/medley5/thread/4229134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oman.ru/kids/medley5/thread/4229134/" TargetMode="Externa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oman.ru/kids/medley5/thread/4229134/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man.ru/kids/medley5/thread/4229134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oman.ru/kids/medley5/thread/4229134/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woman.ru/kids/medley5/thread/4229134/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-747464"/>
            <a:ext cx="7848872" cy="1894362"/>
          </a:xfrm>
        </p:spPr>
        <p:txBody>
          <a:bodyPr>
            <a:normAutofit/>
          </a:bodyPr>
          <a:lstStyle/>
          <a:p>
            <a:r>
              <a:rPr lang="ru-RU" sz="1600" dirty="0"/>
              <a:t>Всероссийская научно-методическая конференция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"</a:t>
            </a:r>
            <a:r>
              <a:rPr lang="ru-RU" sz="1600" dirty="0"/>
              <a:t>Современная система образования: опыт и перспективы"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6381328"/>
            <a:ext cx="6172200" cy="1371600"/>
          </a:xfrm>
        </p:spPr>
        <p:txBody>
          <a:bodyPr/>
          <a:lstStyle/>
          <a:p>
            <a:r>
              <a:rPr lang="ru-RU" b="0" dirty="0"/>
              <a:t>Электронный журнал "Конференц-зал"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40868" y="1556792"/>
            <a:ext cx="6750496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Ключ-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Войтова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Светлана Викторовна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Кузьмичёвский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детский сад «Улыбка» общеразвивающего вида»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Волгоградская область, 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Городищенский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район,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п.Кузьмичи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ПО ОЗНАКОМЛЕНИЮ СТАРШИХ ДОШКОЛЬНИКОВ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СОЦИАЛЬНОЙ ДЕЙСТВИТЕЛЬНОСТЬЮ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«ПУСТЬ ДЕТСТВО БУДЕТ СЧАСТЛИВЫМ»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Запомните правила, 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чтобы не попасть в руки негодяев! .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Содержимое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3484644" cy="2379972"/>
          </a:xfrm>
          <a:prstGeom prst="rect">
            <a:avLst/>
          </a:prstGeom>
        </p:spPr>
      </p:pic>
      <p:sp>
        <p:nvSpPr>
          <p:cNvPr id="15" name="Содержимое 3"/>
          <p:cNvSpPr txBox="1">
            <a:spLocks/>
          </p:cNvSpPr>
          <p:nvPr/>
        </p:nvSpPr>
        <p:spPr>
          <a:xfrm>
            <a:off x="4067944" y="764704"/>
            <a:ext cx="3657600" cy="302433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4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Если по телефону позвонил незнакомец: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Не называй своего имени, адреса;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Ничего не рассказывай о себе и своей семье.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Сообщи, что родители отдыхают (даже если их нет дома) и попроси перезвонить позже</a:t>
            </a: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</a:t>
            </a:r>
            <a:endParaRPr kumimoji="0" lang="ru-RU" sz="3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6" name="Содержимое 4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891155"/>
            <a:ext cx="1944216" cy="2966845"/>
          </a:xfrm>
          <a:prstGeom prst="rect">
            <a:avLst/>
          </a:prstGeom>
        </p:spPr>
      </p:pic>
      <p:sp>
        <p:nvSpPr>
          <p:cNvPr id="17" name="Содержимое 3"/>
          <p:cNvSpPr txBox="1">
            <a:spLocks/>
          </p:cNvSpPr>
          <p:nvPr/>
        </p:nvSpPr>
        <p:spPr>
          <a:xfrm>
            <a:off x="6588224" y="3933056"/>
            <a:ext cx="2124744" cy="12241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Не заходи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подъезд дома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или лифт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 незнакомцем,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даже если он на вид        совершенно безопасен!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8" name="Содержимое 4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772197"/>
            <a:ext cx="1875354" cy="3085803"/>
          </a:xfrm>
          <a:prstGeom prst="rect">
            <a:avLst/>
          </a:prstGeom>
        </p:spPr>
      </p:pic>
      <p:sp>
        <p:nvSpPr>
          <p:cNvPr id="19" name="Содержимое 3"/>
          <p:cNvSpPr txBox="1">
            <a:spLocks/>
          </p:cNvSpPr>
          <p:nvPr/>
        </p:nvSpPr>
        <p:spPr>
          <a:xfrm>
            <a:off x="2123728" y="3789040"/>
            <a:ext cx="2376264" cy="30689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Ничего не бери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 незнакомца,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что бы он тебе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ни предлагал!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Не ходи с незнакомцем (тётей, дядей, бабушкой, дедушкой, девочкой, мальчиком),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что бы он тебе ни предлагал!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79512" y="836712"/>
            <a:ext cx="8640960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У них нет денег, чтобы купить еду, одежду, жильё, лекарства, не могут отправить ребёнка в детский  сад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Бывает так, что взрослые не могут заботится о ребёнке, потому что сильно болеют!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09" name="Picture 1" descr="C:\Users\AnnA\Desktop\Занятие Дети сироты\дети улиц\i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28800"/>
            <a:ext cx="2500180" cy="3321918"/>
          </a:xfrm>
          <a:prstGeom prst="rect">
            <a:avLst/>
          </a:prstGeom>
          <a:noFill/>
        </p:spPr>
      </p:pic>
      <p:pic>
        <p:nvPicPr>
          <p:cNvPr id="7" name="Picture 2" descr="C:\Users\AnnA\Desktop\Занятие Дети сироты\дети улиц\wbovvc_v fzyuh journal.aquaviva.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3524250" cy="2343150"/>
          </a:xfrm>
          <a:prstGeom prst="rect">
            <a:avLst/>
          </a:prstGeom>
          <a:noFill/>
        </p:spPr>
      </p:pic>
      <p:pic>
        <p:nvPicPr>
          <p:cNvPr id="43010" name="Picture 2" descr="C:\Users\AnnA\Desktop\Занятие Дети сироты\дети улиц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933056"/>
            <a:ext cx="3521572" cy="2398203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75856" y="6237312"/>
            <a:ext cx="2619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Фото заимствованы на портале</a:t>
            </a:r>
          </a:p>
          <a:p>
            <a:pPr algn="ctr"/>
            <a:r>
              <a:rPr lang="en-US" sz="1200" dirty="0" smtClean="0">
                <a:hlinkClick r:id="rId6"/>
              </a:rPr>
              <a:t>woman.ru/kids/medley5/thread/.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 бывает, что взрослые в семье жестоко обращаются с ребёнком, бьют его и ребёнок сам уходит  на улицу .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0" name="Picture 2" descr="C:\Users\AnnA\Desktop\Занятие Дети сироты\дети улиц\5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3672408" cy="2754306"/>
          </a:xfrm>
          <a:prstGeom prst="rect">
            <a:avLst/>
          </a:prstGeom>
          <a:noFill/>
        </p:spPr>
      </p:pic>
      <p:pic>
        <p:nvPicPr>
          <p:cNvPr id="63491" name="Picture 3" descr="C:\Users\AnnA\Desktop\Занятие Дети сироты\дети улиц\i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717032"/>
            <a:ext cx="4104456" cy="2736304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2" name="Picture 2" descr="C:\Users\Дом\Desktop\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1" y="1196752"/>
            <a:ext cx="3528392" cy="24423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91880" y="6396335"/>
            <a:ext cx="2619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Фото заимствованы на портале</a:t>
            </a:r>
          </a:p>
          <a:p>
            <a:pPr algn="ctr"/>
            <a:r>
              <a:rPr lang="en-US" sz="1200" dirty="0" smtClean="0">
                <a:hlinkClick r:id="rId6"/>
              </a:rPr>
              <a:t>woman.ru/kids/medley5/thread/.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Бывают  и несчастные случаи, катастрофы, войны,  когда у ребёнка погибают и мама и папа и он остаётся совсем один .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C:\Users\AnnA\Desktop\Занятие Дети сироты\дети улиц\imgprevie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246987" cy="2160240"/>
          </a:xfrm>
          <a:prstGeom prst="rect">
            <a:avLst/>
          </a:prstGeom>
          <a:noFill/>
        </p:spPr>
      </p:pic>
      <p:pic>
        <p:nvPicPr>
          <p:cNvPr id="64515" name="Picture 3" descr="C:\Users\AnnA\Desktop\Занятие Дети сироты\дети улиц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24744"/>
            <a:ext cx="3280104" cy="2241798"/>
          </a:xfrm>
          <a:prstGeom prst="rect">
            <a:avLst/>
          </a:prstGeom>
          <a:noFill/>
        </p:spPr>
      </p:pic>
      <p:pic>
        <p:nvPicPr>
          <p:cNvPr id="64516" name="Picture 4" descr="C:\Users\AnnA\Desktop\Занятие Дети сироты\дети улиц\девоч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501008"/>
            <a:ext cx="3711798" cy="24928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59832" y="6165304"/>
            <a:ext cx="2619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Фото заимствованы на портале</a:t>
            </a:r>
          </a:p>
          <a:p>
            <a:pPr algn="ctr"/>
            <a:r>
              <a:rPr lang="en-US" sz="1200" dirty="0" smtClean="0">
                <a:hlinkClick r:id="rId6"/>
              </a:rPr>
              <a:t>woman.ru/kids/medley5/thread/.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 таких детей нет семьи и живут они все вместе в детском доме, где о них заботятся чужие взрослые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6" descr="выа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312368" cy="2501649"/>
          </a:xfrm>
          <a:prstGeom prst="rect">
            <a:avLst/>
          </a:prstGeom>
          <a:noFill/>
        </p:spPr>
      </p:pic>
      <p:pic>
        <p:nvPicPr>
          <p:cNvPr id="9" name="Picture 5" descr="ву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96752"/>
            <a:ext cx="3357451" cy="2232938"/>
          </a:xfrm>
          <a:prstGeom prst="rect">
            <a:avLst/>
          </a:prstGeom>
          <a:noFill/>
        </p:spPr>
      </p:pic>
      <p:pic>
        <p:nvPicPr>
          <p:cNvPr id="11" name="Picture 4" descr="6e1d41e5f3b01ea364780f58c12a95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3456384" cy="230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573016"/>
            <a:ext cx="3528392" cy="261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627784" y="6237312"/>
            <a:ext cx="2619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Фото заимствованы на портале</a:t>
            </a:r>
          </a:p>
          <a:p>
            <a:pPr algn="ctr"/>
            <a:r>
              <a:rPr lang="en-US" sz="1200" dirty="0" smtClean="0">
                <a:hlinkClick r:id="rId7"/>
              </a:rPr>
              <a:t>woman.ru/kids/medley5/thread/.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Ребята в детском доме так же как и вы любят заниматься разными интересными делами: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23528" y="476672"/>
          <a:ext cx="327687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220072" y="1124744"/>
          <a:ext cx="3235077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635896" y="4509120"/>
          <a:ext cx="349188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492896"/>
            <a:ext cx="2880320" cy="20947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Ребята в детском доме так же как и вы любят заниматься разными интересными делами: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11560" y="1268760"/>
          <a:ext cx="3276599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220072" y="1340768"/>
          <a:ext cx="2943225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555776" y="4077072"/>
          <a:ext cx="3238500" cy="184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Ребята в детском доме так же как и вы любят заниматься разными интересными делами: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860032" y="1052736"/>
          <a:ext cx="3672408" cy="21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220072" y="4149080"/>
          <a:ext cx="3086100" cy="211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611560" y="4077072"/>
          <a:ext cx="324036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683568" y="1124744"/>
          <a:ext cx="360040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052513"/>
            <a:ext cx="8229600" cy="34845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Существует множество фондов, организаций и волонтёрских движений целью которых является помощь детям-сиротам.</a:t>
            </a:r>
          </a:p>
        </p:txBody>
      </p:sp>
      <p:pic>
        <p:nvPicPr>
          <p:cNvPr id="9220" name="Picture 4" descr="39951285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42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1261003883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060848"/>
            <a:ext cx="254476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soci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276872"/>
            <a:ext cx="19415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Ребятам из  детских домов помогают многие добрые люди.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949280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Ваши родители приготовили посылки для детей-сирот.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 вы хотите подружится с этими ребятами?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5373216"/>
            <a:ext cx="2619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Фото заимствованы на портале</a:t>
            </a:r>
          </a:p>
          <a:p>
            <a:pPr algn="ctr"/>
            <a:r>
              <a:rPr lang="en-US" sz="1200" dirty="0" smtClean="0">
                <a:hlinkClick r:id="rId5"/>
              </a:rPr>
              <a:t>woman.ru/kids/medley5/thread/.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0"/>
            <a:ext cx="878497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Давайте в подарок детям нарисуем дерево счастья.</a:t>
            </a:r>
          </a:p>
          <a:p>
            <a:pPr algn="ctr">
              <a:spcBef>
                <a:spcPct val="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dirty="0" smtClean="0">
                <a:latin typeface="Arial Black" pitchFamily="34" charset="0"/>
              </a:rPr>
              <a:t>А под деревом нарисуйте подарок, который вы хотели бы подарить своему другу из детского дома</a:t>
            </a:r>
          </a:p>
          <a:p>
            <a:pPr algn="ctr">
              <a:spcBef>
                <a:spcPct val="0"/>
              </a:spcBef>
            </a:pPr>
            <a:endParaRPr lang="ru-RU" dirty="0" smtClean="0"/>
          </a:p>
        </p:txBody>
      </p:sp>
      <p:pic>
        <p:nvPicPr>
          <p:cNvPr id="65538" name="Picture 2" descr="C:\Users\AnnA\Downloads\415bdbfb96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13892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МБДОУ</a:t>
            </a:r>
            <a:r>
              <a:rPr lang="ru-RU" dirty="0" smtClean="0"/>
              <a:t> «</a:t>
            </a:r>
            <a:r>
              <a:rPr lang="ru-RU" sz="1600" dirty="0" err="1" smtClean="0"/>
              <a:t>Кузьмичёвский</a:t>
            </a:r>
            <a:r>
              <a:rPr lang="ru-RU" sz="1600" dirty="0" smtClean="0"/>
              <a:t> детский сад «Улыбка» общеразвивающего вида»,</a:t>
            </a:r>
            <a:br>
              <a:rPr lang="ru-RU" sz="1600" dirty="0" smtClean="0"/>
            </a:br>
            <a:r>
              <a:rPr lang="ru-RU" sz="1600" dirty="0" err="1" smtClean="0"/>
              <a:t>Городищенский</a:t>
            </a:r>
            <a:r>
              <a:rPr lang="ru-RU" sz="1600" dirty="0" smtClean="0"/>
              <a:t> район, Волгоградская обл.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2"/>
          </a:xfrm>
          <a:ln>
            <a:noFill/>
          </a:ln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Акция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«Пусть детство будет радостным»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Вертикальный свиток 1"/>
          <p:cNvSpPr/>
          <p:nvPr/>
        </p:nvSpPr>
        <p:spPr>
          <a:xfrm>
            <a:off x="1907704" y="2420888"/>
            <a:ext cx="5759450" cy="2664296"/>
          </a:xfrm>
          <a:prstGeom prst="verticalScroll">
            <a:avLst/>
          </a:prstGeom>
          <a:solidFill>
            <a:srgbClr val="99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СОЗДАНА В ПОМОЩЬ ПЕДАГОГАМ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РАССКАЗА ДОШКОЛЬНИКАМ И МЛАДШИМ ШКОЛЬНИКАМ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ДЕТЯХ- СИРОТАХ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656013"/>
            <a:ext cx="1882775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763" y="1963738"/>
            <a:ext cx="178911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733256"/>
            <a:ext cx="6983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1C981F"/>
                </a:solidFill>
                <a:latin typeface="Arial Black" pitchFamily="34" charset="0"/>
              </a:rPr>
              <a:t>Автор: 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1C981F"/>
                </a:solidFill>
                <a:latin typeface="Arial Black" pitchFamily="34" charset="0"/>
              </a:rPr>
              <a:t>старший воспитатель 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1C981F"/>
                </a:solidFill>
                <a:latin typeface="Arial Black" pitchFamily="34" charset="0"/>
              </a:rPr>
              <a:t>Ключ- </a:t>
            </a:r>
            <a:r>
              <a:rPr lang="ru-RU" b="1" dirty="0" err="1" smtClean="0">
                <a:solidFill>
                  <a:srgbClr val="1C981F"/>
                </a:solidFill>
                <a:latin typeface="Arial Black" pitchFamily="34" charset="0"/>
              </a:rPr>
              <a:t>Войтова</a:t>
            </a:r>
            <a:r>
              <a:rPr lang="ru-RU" b="1" dirty="0" smtClean="0">
                <a:solidFill>
                  <a:srgbClr val="1C981F"/>
                </a:solidFill>
                <a:latin typeface="Arial Black" pitchFamily="34" charset="0"/>
              </a:rPr>
              <a:t> Светлана Викторовна</a:t>
            </a:r>
            <a:endParaRPr lang="ru-RU" b="1" dirty="0" smtClean="0">
              <a:solidFill>
                <a:srgbClr val="1C981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468313" y="-100013"/>
            <a:ext cx="8280400" cy="432117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Порадуем ребят своими подарками</a:t>
            </a:r>
            <a:endParaRPr lang="ru-RU" sz="5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922613"/>
            <a:ext cx="3452093" cy="29353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50180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476250"/>
            <a:ext cx="14287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031875"/>
            <a:ext cx="13827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6875" y="-100013"/>
            <a:ext cx="122872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768752" cy="1719064"/>
          </a:xfrm>
        </p:spPr>
        <p:txBody>
          <a:bodyPr rtlCol="0">
            <a:normAutofit fontScale="90000"/>
          </a:bodyPr>
          <a:lstStyle/>
          <a:p>
            <a:pPr algn="ctr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Привлечь внимание участников образовательного процесса к тем, кто нуждается в помощи. Обучать детей элементам социального взаимодействия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23850" y="2781300"/>
            <a:ext cx="5400675" cy="40767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способность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с другими без конфликтов,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ответственности за свои поступки и дела 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совершать добрые поступки и дела, помогать нуждающимся.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6475" y="4652963"/>
            <a:ext cx="2713038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0288" y="2781300"/>
            <a:ext cx="268922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3968" y="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Цель акции:</a:t>
            </a: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0"/>
            <a:ext cx="178911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51720" y="1844824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акции: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084168" y="2060848"/>
            <a:ext cx="2619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Фото заимствованы на портале</a:t>
            </a:r>
          </a:p>
          <a:p>
            <a:pPr algn="ctr"/>
            <a:r>
              <a:rPr lang="en-US" sz="1200" dirty="0" smtClean="0">
                <a:hlinkClick r:id="rId5"/>
              </a:rPr>
              <a:t>woman.ru/kids/medley5/thread/.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1143000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452596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«Золотое детство»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2" name="Вертикальный свиток 1"/>
          <p:cNvSpPr/>
          <p:nvPr/>
        </p:nvSpPr>
        <p:spPr>
          <a:xfrm>
            <a:off x="1835696" y="1340768"/>
            <a:ext cx="5759450" cy="4768850"/>
          </a:xfrm>
          <a:prstGeom prst="verticalScroll">
            <a:avLst/>
          </a:prstGeom>
          <a:solidFill>
            <a:srgbClr val="99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мы называем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наше детство золотым?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мы играем, веселимся и шалим.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окружает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заботою семья,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обожают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родные</a:t>
            </a:r>
            <a:r>
              <a:rPr lang="ru-RU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друзья!»</a:t>
            </a:r>
          </a:p>
        </p:txBody>
      </p:sp>
      <p:pic>
        <p:nvPicPr>
          <p:cNvPr id="2048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656013"/>
            <a:ext cx="1882775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763" y="1963738"/>
            <a:ext cx="178911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Добрый человек поймёт по взгляду,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 трудную минуту будет рядом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nnA\Desktop\Занятие Дети сироты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74749" cy="583555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Примерное содержание беседы 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(источник Л. Б.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Фесюкова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И.С.Панасюк. Серия «Беседы по картинкам». Уроки доброты. ТЦ «Сфера», 2014)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nnA\Desktop\Занятие Дети сироты\IMG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744" y="949258"/>
            <a:ext cx="8801744" cy="551828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_01_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7589987" cy="5346724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Мне плохо. Помогите мне!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19872" y="6396335"/>
            <a:ext cx="2619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Фото заимствованы на портале</a:t>
            </a:r>
          </a:p>
          <a:p>
            <a:pPr algn="ctr"/>
            <a:r>
              <a:rPr lang="en-US" sz="1200" dirty="0" smtClean="0">
                <a:hlinkClick r:id="rId3"/>
              </a:rPr>
              <a:t>woman.ru/kids/medley5/thread/.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51520" y="1196752"/>
            <a:ext cx="8424936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Отсутствие должного внимания, в результате чего ребёнок может стать жертвой несчастного случая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Бывает так, что ребёнка похищают из семьи и заставляют его работать на улице, а потом оставляют его одного .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1" name="Picture 1" descr="C:\Users\AnnA\Desktop\Занятие Дети сироты\дети улиц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15367"/>
            <a:ext cx="2952328" cy="2549737"/>
          </a:xfrm>
          <a:prstGeom prst="rect">
            <a:avLst/>
          </a:prstGeom>
          <a:noFill/>
        </p:spPr>
      </p:pic>
      <p:pic>
        <p:nvPicPr>
          <p:cNvPr id="40963" name="Picture 3" descr="C:\Users\AnnA\Desktop\Занятие Дети сироты\дети улиц\i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149080"/>
            <a:ext cx="3841589" cy="2561059"/>
          </a:xfrm>
          <a:prstGeom prst="rect">
            <a:avLst/>
          </a:prstGeom>
          <a:noFill/>
        </p:spPr>
      </p:pic>
      <p:pic>
        <p:nvPicPr>
          <p:cNvPr id="40964" name="Picture 4" descr="C:\Users\AnnA\Desktop\Занятие Дети сироты\дети улиц\i (1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7256" y="1916832"/>
            <a:ext cx="3451836" cy="2376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87824" y="3645024"/>
            <a:ext cx="2619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Фото заимствованы на портале</a:t>
            </a:r>
          </a:p>
          <a:p>
            <a:pPr algn="ctr"/>
            <a:r>
              <a:rPr lang="en-US" sz="1200" dirty="0" smtClean="0">
                <a:hlinkClick r:id="rId6"/>
              </a:rPr>
              <a:t>woman.ru/kids/medley5/thread/.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Запомните правила, 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чтобы не попасть в руки негодяев! .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052736"/>
            <a:ext cx="3707904" cy="2589715"/>
          </a:xfrm>
        </p:spPr>
      </p:pic>
      <p:sp>
        <p:nvSpPr>
          <p:cNvPr id="10" name="Содержимое 3"/>
          <p:cNvSpPr txBox="1">
            <a:spLocks/>
          </p:cNvSpPr>
          <p:nvPr/>
        </p:nvSpPr>
        <p:spPr>
          <a:xfrm>
            <a:off x="467544" y="1556792"/>
            <a:ext cx="4038600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Не садись с незнакомыми людьми в машину ни под каким предлогом!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2" name="Содержимое 4" descr="Безымянный насилие.jpg"/>
          <p:cNvPicPr>
            <a:picLocks noChangeAspect="1"/>
          </p:cNvPicPr>
          <p:nvPr/>
        </p:nvPicPr>
        <p:blipFill>
          <a:blip r:embed="rId4" cstate="print"/>
          <a:srcRect r="25897" b="1989"/>
          <a:stretch>
            <a:fillRect/>
          </a:stretch>
        </p:blipFill>
        <p:spPr>
          <a:xfrm>
            <a:off x="323528" y="3443974"/>
            <a:ext cx="2232248" cy="3414026"/>
          </a:xfrm>
          <a:prstGeom prst="rect">
            <a:avLst/>
          </a:prstGeom>
        </p:spPr>
      </p:pic>
      <p:sp>
        <p:nvSpPr>
          <p:cNvPr id="13" name="Содержимое 8"/>
          <p:cNvSpPr txBox="1">
            <a:spLocks/>
          </p:cNvSpPr>
          <p:nvPr/>
        </p:nvSpPr>
        <p:spPr>
          <a:xfrm>
            <a:off x="2843808" y="3501008"/>
            <a:ext cx="6120680" cy="3154391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Не впускай незнакомца в дом!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Если в дверь позвонили, посмотри в глазок: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 дверью знакомые – попроси прийти позже, когда дома будут родители.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 дверью незнакомые – не разговаривай. Позвони по телефону родителям, соседям.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Покидая квартиру: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Посмотри в глазок.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Если на лестничной площадке есть  незнакомые люди, подожди, пока они уйдут.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924944"/>
            <a:ext cx="2619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Фото заимствованы на портале</a:t>
            </a:r>
          </a:p>
          <a:p>
            <a:pPr algn="ctr"/>
            <a:r>
              <a:rPr lang="en-US" sz="1200" dirty="0" smtClean="0">
                <a:hlinkClick r:id="rId5"/>
              </a:rPr>
              <a:t>woman.ru/kids/medley5/thread/.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441af13c0215d4d5c356afd439e79c2af99aa9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FC0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569</TotalTime>
  <Words>736</Words>
  <Application>Microsoft Office PowerPoint</Application>
  <PresentationFormat>Экран (4:3)</PresentationFormat>
  <Paragraphs>168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Century Schoolbook</vt:lpstr>
      <vt:lpstr>Times New Roman</vt:lpstr>
      <vt:lpstr>Wingdings</vt:lpstr>
      <vt:lpstr>Wingdings 2</vt:lpstr>
      <vt:lpstr>Эркер</vt:lpstr>
      <vt:lpstr>Всероссийская научно-методическая конференция  "Современная система образования: опыт и перспективы" </vt:lpstr>
      <vt:lpstr> МБДОУ «Кузьмичёвский детский сад «Улыбка» общеразвивающего вида», Городищенский район, Волгоградская обл.</vt:lpstr>
      <vt:lpstr>Привлечь внимание участников образовательного процесса к тем, кто нуждается в помощи. Обучать детей элементам социального взаимодействия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сироты в г.Таганроге</dc:title>
  <dc:creator>AnnA</dc:creator>
  <cp:lastModifiedBy>vr-kn</cp:lastModifiedBy>
  <cp:revision>64</cp:revision>
  <dcterms:created xsi:type="dcterms:W3CDTF">2015-01-18T08:46:37Z</dcterms:created>
  <dcterms:modified xsi:type="dcterms:W3CDTF">2015-08-16T21:09:36Z</dcterms:modified>
</cp:coreProperties>
</file>