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9" r:id="rId12"/>
    <p:sldId id="268" r:id="rId13"/>
    <p:sldId id="26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2E03-828F-492D-ABC5-2B20297039EE}" type="datetimeFigureOut">
              <a:rPr lang="ru-RU" smtClean="0"/>
              <a:t>25.05.2011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73FB8-DE91-4E79-B81A-AE5F2B2E047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51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Электронный журнал "Конференц-зал"</a:t>
            </a: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E6C01-B745-4E58-ACB5-62D4F25C0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Электронный журнал "Конференц-зал"</a:t>
            </a: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E988D-07CB-43F6-B24A-86D65C67B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Электронный журнал "Конференц-зал"</a:t>
            </a: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C83E7-13C1-4B5D-9321-7D3D2998E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Электронный журнал "Конференц-зал"</a:t>
            </a: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04C15-FCEA-4756-83F9-E14B60EE4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Электронный журнал "Конференц-зал"</a:t>
            </a: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26B46-27D3-4271-A131-B5D593FEA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Электронный журнал "Конференц-зал"</a:t>
            </a: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CBF9C-0233-4A5D-8BAB-50D80192BB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Электронный журнал "Конференц-зал"</a:t>
            </a: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38880-1F7D-4324-9A7C-ABBA5CCF6E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Электронный журнал "Конференц-зал"</a:t>
            </a: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0D559-0C84-4659-BE7B-9375ADFC9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Электронный журнал "Конференц-зал"</a:t>
            </a: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D8100-5E00-49A9-9233-9A22F1E59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Электронный журнал "Конференц-зал"</a:t>
            </a: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64D3E-CB34-4B3F-BBD4-402E1215A9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Электронный журнал "Конференц-зал"</a:t>
            </a: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D8734-E7DB-49B9-B125-9A7DADCCF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10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1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11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1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1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1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1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1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2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2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2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2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2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2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2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2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2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2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3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3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13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3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3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3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3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4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4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4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4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4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4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4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4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4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4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15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5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5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5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5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5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5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15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6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6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6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416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ru-RU" smtClean="0"/>
              <a:t>Электронный журнал "Конференц-зал"</a:t>
            </a:r>
            <a:endParaRPr lang="ru-RU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9CB4672-504D-450D-A3CF-CEB870758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heel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1285875" y="1500188"/>
            <a:ext cx="6840538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entury Schoolbook"/>
              </a:rPr>
              <a:t>Классный час</a:t>
            </a:r>
          </a:p>
        </p:txBody>
      </p:sp>
      <p:sp>
        <p:nvSpPr>
          <p:cNvPr id="3075" name="WordArt 5"/>
          <p:cNvSpPr>
            <a:spLocks noChangeArrowheads="1" noChangeShapeType="1" noTextEdit="1"/>
          </p:cNvSpPr>
          <p:nvPr/>
        </p:nvSpPr>
        <p:spPr bwMode="auto">
          <a:xfrm>
            <a:off x="1643063" y="3929063"/>
            <a:ext cx="5688012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/>
              </a:rPr>
              <a:t> 5 "Б" класс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Электронный журнал "Конференц-зал"</a:t>
            </a:r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80988" y="290513"/>
            <a:ext cx="8863012" cy="197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ru-RU" sz="2800" u="sng">
                <a:latin typeface="Colonna MT" pitchFamily="82" charset="0"/>
              </a:rPr>
              <a:t>Интолерантный путь</a:t>
            </a:r>
            <a:r>
              <a:rPr lang="ru-RU" sz="2400">
                <a:latin typeface="Colonna MT" pitchFamily="82" charset="0"/>
              </a:rPr>
              <a:t> – представление человека о своей </a:t>
            </a:r>
          </a:p>
          <a:p>
            <a:pPr algn="just"/>
            <a:r>
              <a:rPr lang="ru-RU" sz="2400">
                <a:latin typeface="Colonna MT" pitchFamily="82" charset="0"/>
              </a:rPr>
              <a:t>исключительности, низкий уровень воспитанности, чувство</a:t>
            </a:r>
          </a:p>
          <a:p>
            <a:pPr algn="just"/>
            <a:r>
              <a:rPr lang="ru-RU" sz="2400">
                <a:latin typeface="Colonna MT" pitchFamily="82" charset="0"/>
              </a:rPr>
              <a:t> дискомфортности, существования в окружающей его</a:t>
            </a:r>
          </a:p>
          <a:p>
            <a:pPr algn="just"/>
            <a:r>
              <a:rPr lang="ru-RU" sz="2400">
                <a:latin typeface="Colonna MT" pitchFamily="82" charset="0"/>
              </a:rPr>
              <a:t> действительности, желание власти, неприятие противополож-</a:t>
            </a:r>
          </a:p>
          <a:p>
            <a:pPr algn="just"/>
            <a:r>
              <a:rPr lang="ru-RU" sz="2400">
                <a:latin typeface="Colonna MT" pitchFamily="82" charset="0"/>
              </a:rPr>
              <a:t>ных взглядов, традиций, обычаев.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68288" y="2955925"/>
            <a:ext cx="8840787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u="sng">
                <a:latin typeface="Colonna MT" pitchFamily="82" charset="0"/>
              </a:rPr>
              <a:t>Толерантный путь</a:t>
            </a:r>
            <a:r>
              <a:rPr lang="ru-RU" sz="2400">
                <a:latin typeface="Colonna MT" pitchFamily="82" charset="0"/>
              </a:rPr>
              <a:t> – путь человека, хорошо знающего себя,</a:t>
            </a:r>
          </a:p>
          <a:p>
            <a:r>
              <a:rPr lang="ru-RU" sz="2400">
                <a:latin typeface="Colonna MT" pitchFamily="82" charset="0"/>
              </a:rPr>
              <a:t>комфортно чувствующего себя в окружающей среде, </a:t>
            </a:r>
          </a:p>
          <a:p>
            <a:r>
              <a:rPr lang="ru-RU" sz="2400">
                <a:latin typeface="Colonna MT" pitchFamily="82" charset="0"/>
              </a:rPr>
              <a:t>понимающегодругих людей, и готового всегда прийти на </a:t>
            </a:r>
          </a:p>
          <a:p>
            <a:r>
              <a:rPr lang="ru-RU" sz="2400">
                <a:latin typeface="Colonna MT" pitchFamily="82" charset="0"/>
              </a:rPr>
              <a:t>помощь, человека с доброжелательным отношением к </a:t>
            </a:r>
          </a:p>
          <a:p>
            <a:r>
              <a:rPr lang="ru-RU" sz="2400">
                <a:latin typeface="Colonna MT" pitchFamily="82" charset="0"/>
              </a:rPr>
              <a:t>иным культурам, взглядам, традициям.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Электронный журнал "Конференц-зал"</a:t>
            </a:r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214313" y="2214563"/>
            <a:ext cx="85725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/>
              <a:t>Китайская притча </a:t>
            </a:r>
          </a:p>
          <a:p>
            <a:pPr algn="ctr"/>
            <a:r>
              <a:rPr lang="ru-RU" sz="6000"/>
              <a:t>«Ладная семья»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Электронный журнал "Конференц-зал"</a:t>
            </a:r>
            <a:endParaRPr lang="ru-RU"/>
          </a:p>
        </p:txBody>
      </p:sp>
    </p:spTree>
  </p:cSld>
  <p:clrMapOvr>
    <a:masterClrMapping/>
  </p:clrMapOvr>
  <p:transition spd="med">
    <p:whee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img0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9BADC1"/>
              </a:clrFrom>
              <a:clrTo>
                <a:srgbClr val="9BADC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2002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6" descr="pic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513" y="0"/>
            <a:ext cx="22320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7" descr="pic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0"/>
            <a:ext cx="2160587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8" descr="img0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9BADC1"/>
              </a:clrFrom>
              <a:clrTo>
                <a:srgbClr val="9BADC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0"/>
            <a:ext cx="22002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7" name="WordArt 9"/>
          <p:cNvSpPr>
            <a:spLocks noChangeArrowheads="1" noChangeShapeType="1" noTextEdit="1"/>
          </p:cNvSpPr>
          <p:nvPr/>
        </p:nvSpPr>
        <p:spPr bwMode="auto">
          <a:xfrm>
            <a:off x="395288" y="2060575"/>
            <a:ext cx="3529012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Любовь</a:t>
            </a:r>
          </a:p>
        </p:txBody>
      </p:sp>
      <p:sp>
        <p:nvSpPr>
          <p:cNvPr id="27658" name="WordArt 10"/>
          <p:cNvSpPr>
            <a:spLocks noChangeArrowheads="1" noChangeShapeType="1" noTextEdit="1"/>
          </p:cNvSpPr>
          <p:nvPr/>
        </p:nvSpPr>
        <p:spPr bwMode="auto">
          <a:xfrm>
            <a:off x="2700338" y="3573463"/>
            <a:ext cx="4319587" cy="981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Прощение</a:t>
            </a:r>
          </a:p>
        </p:txBody>
      </p:sp>
      <p:sp>
        <p:nvSpPr>
          <p:cNvPr id="27659" name="WordArt 11"/>
          <p:cNvSpPr>
            <a:spLocks noChangeArrowheads="1" noChangeShapeType="1" noTextEdit="1"/>
          </p:cNvSpPr>
          <p:nvPr/>
        </p:nvSpPr>
        <p:spPr bwMode="auto">
          <a:xfrm>
            <a:off x="3924300" y="5229225"/>
            <a:ext cx="4464050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Терпение</a:t>
            </a: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Электронный журнал "Конференц-зал"</a:t>
            </a:r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 animBg="1"/>
      <p:bldP spid="27658" grpId="0" animBg="1"/>
      <p:bldP spid="276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049338" y="95250"/>
            <a:ext cx="71024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latin typeface="Arial Narrow" pitchFamily="34" charset="0"/>
              </a:rPr>
              <a:t>Международные соглашения, </a:t>
            </a:r>
          </a:p>
          <a:p>
            <a:pPr algn="ctr"/>
            <a:r>
              <a:rPr lang="ru-RU" sz="2800">
                <a:latin typeface="Arial Narrow" pitchFamily="34" charset="0"/>
              </a:rPr>
              <a:t>в которых раскрываются </a:t>
            </a:r>
          </a:p>
          <a:p>
            <a:pPr algn="ctr"/>
            <a:r>
              <a:rPr lang="ru-RU" sz="2800">
                <a:latin typeface="Arial Narrow" pitchFamily="34" charset="0"/>
              </a:rPr>
              <a:t>основные понятия и принципы толерантности.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592138" y="1514475"/>
            <a:ext cx="8402637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15000"/>
              </a:lnSpc>
              <a:buFontTx/>
              <a:buAutoNum type="arabicPeriod"/>
            </a:pPr>
            <a:r>
              <a:rPr lang="ru-RU"/>
              <a:t>Декларация принципов толерантности ЮНЕСКО.</a:t>
            </a:r>
          </a:p>
          <a:p>
            <a:pPr marL="342900" indent="-342900">
              <a:lnSpc>
                <a:spcPct val="115000"/>
              </a:lnSpc>
              <a:buFontTx/>
              <a:buAutoNum type="arabicPeriod"/>
            </a:pPr>
            <a:r>
              <a:rPr lang="ru-RU"/>
              <a:t>Всеобщая декларация прав человека.</a:t>
            </a:r>
          </a:p>
          <a:p>
            <a:pPr marL="342900" indent="-342900">
              <a:lnSpc>
                <a:spcPct val="115000"/>
              </a:lnSpc>
              <a:buFontTx/>
              <a:buAutoNum type="arabicPeriod"/>
            </a:pPr>
            <a:r>
              <a:rPr lang="ru-RU"/>
              <a:t>Международный пакт о гражданских и политических</a:t>
            </a:r>
          </a:p>
          <a:p>
            <a:pPr marL="342900" indent="-342900">
              <a:lnSpc>
                <a:spcPct val="115000"/>
              </a:lnSpc>
            </a:pPr>
            <a:r>
              <a:rPr lang="ru-RU"/>
              <a:t>     правах.</a:t>
            </a:r>
          </a:p>
          <a:p>
            <a:pPr marL="342900" indent="-342900">
              <a:lnSpc>
                <a:spcPct val="115000"/>
              </a:lnSpc>
            </a:pPr>
            <a:r>
              <a:rPr lang="ru-RU"/>
              <a:t>4.  Международная конвенция о ликвидации всех форм</a:t>
            </a:r>
          </a:p>
          <a:p>
            <a:pPr marL="342900" indent="-342900">
              <a:lnSpc>
                <a:spcPct val="115000"/>
              </a:lnSpc>
            </a:pPr>
            <a:r>
              <a:rPr lang="ru-RU"/>
              <a:t>     расовой дискриминации.</a:t>
            </a:r>
          </a:p>
          <a:p>
            <a:pPr marL="342900" indent="-342900">
              <a:lnSpc>
                <a:spcPct val="115000"/>
              </a:lnSpc>
              <a:buFontTx/>
              <a:buAutoNum type="arabicPeriod" startAt="5"/>
            </a:pPr>
            <a:r>
              <a:rPr lang="ru-RU"/>
              <a:t>Конвенция о предупреждении преступления геноцида и</a:t>
            </a:r>
          </a:p>
          <a:p>
            <a:pPr marL="342900" indent="-342900">
              <a:lnSpc>
                <a:spcPct val="115000"/>
              </a:lnSpc>
            </a:pPr>
            <a:r>
              <a:rPr lang="ru-RU"/>
              <a:t>     наказании за него.</a:t>
            </a:r>
          </a:p>
          <a:p>
            <a:pPr marL="342900" indent="-342900">
              <a:lnSpc>
                <a:spcPct val="115000"/>
              </a:lnSpc>
              <a:buFontTx/>
              <a:buAutoNum type="arabicPeriod" startAt="6"/>
            </a:pPr>
            <a:r>
              <a:rPr lang="ru-RU"/>
              <a:t>Конвенция о правах ребёнка.</a:t>
            </a:r>
          </a:p>
          <a:p>
            <a:pPr marL="342900" indent="-342900">
              <a:lnSpc>
                <a:spcPct val="115000"/>
              </a:lnSpc>
              <a:buFontTx/>
              <a:buAutoNum type="arabicPeriod" startAt="6"/>
            </a:pPr>
            <a:r>
              <a:rPr lang="ru-RU"/>
              <a:t>Декларация о ликвидации всех форм нетерпимости и</a:t>
            </a:r>
          </a:p>
          <a:p>
            <a:pPr marL="342900" indent="-342900">
              <a:lnSpc>
                <a:spcPct val="115000"/>
              </a:lnSpc>
            </a:pPr>
            <a:r>
              <a:rPr lang="ru-RU"/>
              <a:t>     дискриминации на основе религиозных убеждений.</a:t>
            </a:r>
          </a:p>
          <a:p>
            <a:pPr marL="342900" indent="-342900">
              <a:lnSpc>
                <a:spcPct val="115000"/>
              </a:lnSpc>
              <a:buFontTx/>
              <a:buAutoNum type="arabicPeriod" startAt="8"/>
            </a:pPr>
            <a:r>
              <a:rPr lang="ru-RU"/>
              <a:t>Декларация о правах лиц, принадлежащих к национальным</a:t>
            </a:r>
          </a:p>
          <a:p>
            <a:pPr marL="342900" indent="-342900">
              <a:lnSpc>
                <a:spcPct val="115000"/>
              </a:lnSpc>
            </a:pPr>
            <a:r>
              <a:rPr lang="ru-RU"/>
              <a:t>     или этническим, религиозным или языковым меньшинствам.</a:t>
            </a:r>
          </a:p>
          <a:p>
            <a:pPr marL="342900" indent="-342900">
              <a:lnSpc>
                <a:spcPct val="115000"/>
              </a:lnSpc>
            </a:pPr>
            <a:r>
              <a:rPr lang="ru-RU"/>
              <a:t>    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Электронный журнал "Конференц-зал"</a:t>
            </a:r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827088" y="836613"/>
            <a:ext cx="7705725" cy="1063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Palatino Linotype"/>
              </a:rPr>
              <a:t>Толерантность.</a:t>
            </a: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1547813" y="2565400"/>
            <a:ext cx="6264275" cy="1030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Что это такое?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Электронный журнал "Конференц-зал"</a:t>
            </a:r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23850" y="476250"/>
            <a:ext cx="8115300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>
                <a:latin typeface="Century Schoolbook" pitchFamily="18" charset="0"/>
              </a:rPr>
              <a:t>«Теперь, когда мы научились летать</a:t>
            </a:r>
          </a:p>
          <a:p>
            <a:pPr algn="just"/>
            <a:r>
              <a:rPr lang="ru-RU" sz="3200">
                <a:latin typeface="Century Schoolbook" pitchFamily="18" charset="0"/>
              </a:rPr>
              <a:t> по воздуху, как птицы, плавать под </a:t>
            </a:r>
          </a:p>
          <a:p>
            <a:pPr algn="just"/>
            <a:r>
              <a:rPr lang="ru-RU" sz="3200">
                <a:latin typeface="Century Schoolbook" pitchFamily="18" charset="0"/>
              </a:rPr>
              <a:t>водой, как рыбы, нам не хватает </a:t>
            </a:r>
          </a:p>
          <a:p>
            <a:pPr algn="just"/>
            <a:r>
              <a:rPr lang="ru-RU" sz="3200">
                <a:latin typeface="Century Schoolbook" pitchFamily="18" charset="0"/>
              </a:rPr>
              <a:t>                только одного:</a:t>
            </a:r>
          </a:p>
          <a:p>
            <a:pPr algn="just"/>
            <a:r>
              <a:rPr lang="ru-RU" sz="3600">
                <a:latin typeface="Century Schoolbook" pitchFamily="18" charset="0"/>
              </a:rPr>
              <a:t>      </a:t>
            </a:r>
            <a:r>
              <a:rPr lang="ru-RU" sz="4000">
                <a:solidFill>
                  <a:srgbClr val="FFFF00"/>
                </a:solidFill>
                <a:latin typeface="Century Schoolbook" pitchFamily="18" charset="0"/>
              </a:rPr>
              <a:t>научиться жить на земле, </a:t>
            </a:r>
          </a:p>
          <a:p>
            <a:pPr algn="just"/>
            <a:r>
              <a:rPr lang="ru-RU" sz="4000">
                <a:solidFill>
                  <a:srgbClr val="FFFF00"/>
                </a:solidFill>
                <a:latin typeface="Century Schoolbook" pitchFamily="18" charset="0"/>
              </a:rPr>
              <a:t>                 как люди». </a:t>
            </a:r>
          </a:p>
          <a:p>
            <a:pPr algn="just"/>
            <a:r>
              <a:rPr lang="ru-RU" sz="4000">
                <a:solidFill>
                  <a:srgbClr val="FFFF00"/>
                </a:solidFill>
                <a:latin typeface="Century Schoolbook" pitchFamily="18" charset="0"/>
              </a:rPr>
              <a:t>                                         </a:t>
            </a:r>
            <a:r>
              <a:rPr lang="ru-RU" sz="3600">
                <a:latin typeface="Century Schoolbook" pitchFamily="18" charset="0"/>
              </a:rPr>
              <a:t>Б. Шоу</a:t>
            </a:r>
          </a:p>
        </p:txBody>
      </p:sp>
      <p:pic>
        <p:nvPicPr>
          <p:cNvPr id="8198" name="Picture 6" descr="0000286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4149725"/>
            <a:ext cx="252095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15008" y="628652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Электронный журнал "Конференц-зал"</a:t>
            </a:r>
            <a:endParaRPr lang="ru-RU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2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8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96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6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76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11188" y="188913"/>
            <a:ext cx="7807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Engravers MT" pitchFamily="18" charset="0"/>
              </a:rPr>
              <a:t>Все люди на планете Земля разные.</a:t>
            </a:r>
          </a:p>
        </p:txBody>
      </p:sp>
      <p:pic>
        <p:nvPicPr>
          <p:cNvPr id="9222" name="Picture 6" descr="nation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27763" y="1268413"/>
            <a:ext cx="2736850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 descr="586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908050"/>
            <a:ext cx="2036763" cy="304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10" descr="lrg_120415_DSC0004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5875" y="3500438"/>
            <a:ext cx="2913063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11" descr="3-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771775" y="1125538"/>
            <a:ext cx="30353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12" descr="46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08625" y="4551363"/>
            <a:ext cx="3381375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13" descr="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67400" y="2708275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0" name="Picture 14" descr="4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0825" y="4221163"/>
            <a:ext cx="2032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2" name="Picture 16" descr="чукча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339975" y="5202238"/>
            <a:ext cx="1655763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-214346" y="628652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Электронный журнал "Конференц-зал"</a:t>
            </a:r>
            <a:endParaRPr lang="ru-RU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4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288x216_13"/>
          <p:cNvPicPr>
            <a:picLocks noChangeAspect="1" noChangeArrowheads="1"/>
          </p:cNvPicPr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1331913" y="765175"/>
            <a:ext cx="6337300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Электронный журнал "Конференц-зал"</a:t>
            </a:r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Untitled-Scanned-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115888"/>
            <a:ext cx="2808287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 descr="Untitled-Scanned-0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4306888"/>
            <a:ext cx="4032250" cy="255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Untitled-Scanned-0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24413" y="4410075"/>
            <a:ext cx="431958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9" descr="st05[1]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940425" y="188913"/>
            <a:ext cx="3054350" cy="389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10" descr="2046-33n[1]"/>
          <p:cNvPicPr>
            <a:picLocks noChangeAspect="1" noChangeArrowheads="1"/>
          </p:cNvPicPr>
          <p:nvPr/>
        </p:nvPicPr>
        <p:blipFill>
          <a:blip r:embed="rId6" cstate="email">
            <a:lum contrast="6000"/>
          </a:blip>
          <a:srcRect/>
          <a:stretch>
            <a:fillRect/>
          </a:stretch>
        </p:blipFill>
        <p:spPr bwMode="auto">
          <a:xfrm>
            <a:off x="3419475" y="115888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11" descr="01[1]"/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 r="3673" b="7411"/>
          <a:stretch>
            <a:fillRect/>
          </a:stretch>
        </p:blipFill>
        <p:spPr bwMode="auto">
          <a:xfrm>
            <a:off x="3492500" y="2205038"/>
            <a:ext cx="2089150" cy="152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Электронный журнал "Конференц-зал"</a:t>
            </a:r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2843213" y="2636838"/>
            <a:ext cx="3241675" cy="1152525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WordArt 7"/>
          <p:cNvSpPr>
            <a:spLocks noChangeArrowheads="1" noChangeShapeType="1" noTextEdit="1"/>
          </p:cNvSpPr>
          <p:nvPr/>
        </p:nvSpPr>
        <p:spPr bwMode="auto">
          <a:xfrm>
            <a:off x="3203575" y="2924175"/>
            <a:ext cx="27241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Толерантность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500563" y="1125538"/>
            <a:ext cx="0" cy="143986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4500563" y="3860800"/>
            <a:ext cx="0" cy="13684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6227763" y="3213100"/>
            <a:ext cx="64928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V="1">
            <a:off x="6156325" y="1341438"/>
            <a:ext cx="1079500" cy="1727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6156325" y="3429000"/>
            <a:ext cx="1008063" cy="13684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2051050" y="3141663"/>
            <a:ext cx="6492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 flipV="1">
            <a:off x="1331913" y="1268413"/>
            <a:ext cx="1439862" cy="17287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1835150" y="3357563"/>
            <a:ext cx="936625" cy="15113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779838" y="549275"/>
            <a:ext cx="1484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Прощение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635375" y="5300663"/>
            <a:ext cx="1765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Милосердие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6948488" y="404813"/>
            <a:ext cx="20875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Уважение прав</a:t>
            </a:r>
          </a:p>
          <a:p>
            <a:r>
              <a:rPr lang="ru-RU"/>
              <a:t>      других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792913" y="2852738"/>
            <a:ext cx="23510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Сотрудничество,</a:t>
            </a:r>
          </a:p>
          <a:p>
            <a:r>
              <a:rPr lang="ru-RU"/>
              <a:t>дух партнёрства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300788" y="4797425"/>
            <a:ext cx="25193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0"/>
              <a:t>     </a:t>
            </a:r>
            <a:r>
              <a:rPr lang="ru-RU"/>
              <a:t>Уважение</a:t>
            </a:r>
          </a:p>
          <a:p>
            <a:r>
              <a:rPr lang="ru-RU"/>
              <a:t>человеческого</a:t>
            </a:r>
          </a:p>
          <a:p>
            <a:r>
              <a:rPr lang="ru-RU"/>
              <a:t>   достоинства</a:t>
            </a:r>
          </a:p>
          <a:p>
            <a:endParaRPr lang="ru-RU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303213" y="2847975"/>
            <a:ext cx="1839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Сострадание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468313" y="4941888"/>
            <a:ext cx="27765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Принятие другого</a:t>
            </a:r>
          </a:p>
          <a:p>
            <a:r>
              <a:rPr lang="ru-RU"/>
              <a:t>таким, какой он есть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179388" y="188913"/>
            <a:ext cx="30702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Терпимость к чужим</a:t>
            </a:r>
          </a:p>
          <a:p>
            <a:r>
              <a:rPr lang="ru-RU"/>
              <a:t>мнениям, верованиям,</a:t>
            </a:r>
          </a:p>
          <a:p>
            <a:r>
              <a:rPr lang="ru-RU"/>
              <a:t>поведению</a:t>
            </a: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Электронный журнал "Конференц-зал"</a:t>
            </a:r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2300" grpId="0" animBg="1"/>
      <p:bldP spid="12301" grpId="0" animBg="1"/>
      <p:bldP spid="12302" grpId="0" animBg="1"/>
      <p:bldP spid="12303" grpId="0" animBg="1"/>
      <p:bldP spid="12305" grpId="0"/>
      <p:bldP spid="12306" grpId="0"/>
      <p:bldP spid="12307" grpId="0"/>
      <p:bldP spid="12308" grpId="0"/>
      <p:bldP spid="12309" grpId="0"/>
      <p:bldP spid="12310" grpId="0"/>
      <p:bldP spid="12312" grpId="0"/>
      <p:bldP spid="123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4"/>
          <p:cNvSpPr>
            <a:spLocks noChangeArrowheads="1" noChangeShapeType="1" noTextEdit="1"/>
          </p:cNvSpPr>
          <p:nvPr/>
        </p:nvSpPr>
        <p:spPr bwMode="auto">
          <a:xfrm>
            <a:off x="1187450" y="188913"/>
            <a:ext cx="6408738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entury Schoolbook"/>
              </a:rPr>
              <a:t>Толерантность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20663" y="1125538"/>
            <a:ext cx="8923337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u="sng"/>
              <a:t>Испанский язык:</a:t>
            </a:r>
            <a:r>
              <a:rPr lang="ru-RU"/>
              <a:t> способность признавать отличные от своих</a:t>
            </a:r>
          </a:p>
          <a:p>
            <a:r>
              <a:rPr lang="ru-RU"/>
              <a:t>                     собственных идеи или мнения.</a:t>
            </a:r>
          </a:p>
          <a:p>
            <a:endParaRPr lang="ru-RU"/>
          </a:p>
          <a:p>
            <a:r>
              <a:rPr lang="ru-RU" u="sng"/>
              <a:t>Французский язык:</a:t>
            </a:r>
            <a:r>
              <a:rPr lang="ru-RU"/>
              <a:t> отношение, при котором допускается, что</a:t>
            </a:r>
          </a:p>
          <a:p>
            <a:r>
              <a:rPr lang="ru-RU"/>
              <a:t>                        могут думать или поступать иначе, нежели ты.</a:t>
            </a:r>
          </a:p>
          <a:p>
            <a:endParaRPr lang="ru-RU"/>
          </a:p>
          <a:p>
            <a:r>
              <a:rPr lang="ru-RU" u="sng"/>
              <a:t>Английский язык:</a:t>
            </a:r>
            <a:r>
              <a:rPr lang="ru-RU"/>
              <a:t> готовность быть терпимым, снисходительным.</a:t>
            </a:r>
          </a:p>
          <a:p>
            <a:endParaRPr lang="ru-RU"/>
          </a:p>
          <a:p>
            <a:r>
              <a:rPr lang="ru-RU" u="sng"/>
              <a:t>Китайский язык:</a:t>
            </a:r>
            <a:r>
              <a:rPr lang="ru-RU"/>
              <a:t> позволять, принимать, быть по отношению к </a:t>
            </a:r>
          </a:p>
          <a:p>
            <a:r>
              <a:rPr lang="ru-RU"/>
              <a:t>                            другим великодушным.</a:t>
            </a:r>
          </a:p>
          <a:p>
            <a:endParaRPr lang="ru-RU"/>
          </a:p>
          <a:p>
            <a:r>
              <a:rPr lang="ru-RU" u="sng"/>
              <a:t>Арабский язык:</a:t>
            </a:r>
            <a:r>
              <a:rPr lang="ru-RU"/>
              <a:t> прощение, снисходительность, мягкость, милосер-</a:t>
            </a:r>
          </a:p>
          <a:p>
            <a:r>
              <a:rPr lang="ru-RU"/>
              <a:t>                           дие, благосклонность, терпение, расположенность</a:t>
            </a:r>
          </a:p>
          <a:p>
            <a:r>
              <a:rPr lang="ru-RU"/>
              <a:t>                           к другим.</a:t>
            </a:r>
          </a:p>
          <a:p>
            <a:r>
              <a:rPr lang="ru-RU" u="sng"/>
              <a:t>Русский язык:</a:t>
            </a:r>
            <a:r>
              <a:rPr lang="ru-RU"/>
              <a:t> способность терпеть что-то или кого-то (быть вы-</a:t>
            </a:r>
          </a:p>
          <a:p>
            <a:r>
              <a:rPr lang="ru-RU"/>
              <a:t>                            держанным, выносливым, уметь мириться с сущест-</a:t>
            </a:r>
          </a:p>
          <a:p>
            <a:r>
              <a:rPr lang="ru-RU"/>
              <a:t>                            вованием кого-либо, чего-либо).</a:t>
            </a:r>
          </a:p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285852" y="6245225"/>
            <a:ext cx="6500858" cy="47625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Электронный журнал "Конференц-зал"</a:t>
            </a:r>
            <a:endParaRPr lang="ru-RU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8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33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33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33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33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33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33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33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33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33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320"/>
                            </p:stCondLst>
                            <p:childTnLst>
                              <p:par>
                                <p:cTn id="5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133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133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133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120"/>
                            </p:stCondLst>
                            <p:childTnLst>
                              <p:par>
                                <p:cTn id="6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33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33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33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33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33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33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200"/>
                            </p:stCondLst>
                            <p:childTnLst>
                              <p:par>
                                <p:cTn id="7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33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33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33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920"/>
                            </p:stCondLst>
                            <p:childTnLst>
                              <p:par>
                                <p:cTn id="8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331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331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331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4"/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75297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Личность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879475" y="949325"/>
            <a:ext cx="2468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u="sng"/>
              <a:t>Толерантная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4984750" y="949325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u="sng"/>
              <a:t>Интолерантная</a:t>
            </a:r>
          </a:p>
        </p:txBody>
      </p:sp>
      <p:sp>
        <p:nvSpPr>
          <p:cNvPr id="11269" name="Line 7"/>
          <p:cNvSpPr>
            <a:spLocks noChangeShapeType="1"/>
          </p:cNvSpPr>
          <p:nvPr/>
        </p:nvSpPr>
        <p:spPr bwMode="auto">
          <a:xfrm>
            <a:off x="4284663" y="1125538"/>
            <a:ext cx="0" cy="4608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179388" y="2157413"/>
            <a:ext cx="42195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Уважение мнения других</a:t>
            </a:r>
          </a:p>
          <a:p>
            <a:r>
              <a:rPr lang="ru-RU" sz="2400"/>
              <a:t>Доброжелательность</a:t>
            </a:r>
          </a:p>
          <a:p>
            <a:r>
              <a:rPr lang="ru-RU" sz="2400"/>
              <a:t>Желание что-либо делать </a:t>
            </a:r>
          </a:p>
          <a:p>
            <a:r>
              <a:rPr lang="ru-RU" sz="2400"/>
              <a:t>вместе</a:t>
            </a:r>
          </a:p>
          <a:p>
            <a:r>
              <a:rPr lang="ru-RU" sz="2400"/>
              <a:t>Понимание и принятие</a:t>
            </a:r>
          </a:p>
          <a:p>
            <a:r>
              <a:rPr lang="ru-RU" sz="2400"/>
              <a:t>Чуткость, любознатель-</a:t>
            </a:r>
          </a:p>
          <a:p>
            <a:r>
              <a:rPr lang="ru-RU" sz="2400"/>
              <a:t>ность</a:t>
            </a:r>
          </a:p>
          <a:p>
            <a:r>
              <a:rPr lang="ru-RU" sz="2400"/>
              <a:t>Снисходительность</a:t>
            </a:r>
          </a:p>
          <a:p>
            <a:r>
              <a:rPr lang="ru-RU" sz="2400"/>
              <a:t>Доверие, гуманизм</a:t>
            </a:r>
          </a:p>
          <a:p>
            <a:endParaRPr lang="ru-RU" sz="2400"/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4427538" y="2133600"/>
            <a:ext cx="4583112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Непонимание</a:t>
            </a:r>
          </a:p>
          <a:p>
            <a:r>
              <a:rPr lang="ru-RU" sz="2400"/>
              <a:t>Игнорирование</a:t>
            </a:r>
          </a:p>
          <a:p>
            <a:r>
              <a:rPr lang="ru-RU" sz="2400"/>
              <a:t>Эгоизм</a:t>
            </a:r>
          </a:p>
          <a:p>
            <a:r>
              <a:rPr lang="ru-RU" sz="2400"/>
              <a:t>Нетерпимость</a:t>
            </a:r>
          </a:p>
          <a:p>
            <a:r>
              <a:rPr lang="ru-RU" sz="2400"/>
              <a:t>Выражение пренебрежения</a:t>
            </a:r>
          </a:p>
          <a:p>
            <a:r>
              <a:rPr lang="ru-RU" sz="2400"/>
              <a:t>Раздражительность</a:t>
            </a:r>
          </a:p>
          <a:p>
            <a:r>
              <a:rPr lang="ru-RU" sz="2400"/>
              <a:t>Равнодушие</a:t>
            </a:r>
          </a:p>
          <a:p>
            <a:r>
              <a:rPr lang="ru-RU" sz="2400"/>
              <a:t>Цинизм</a:t>
            </a:r>
          </a:p>
          <a:p>
            <a:r>
              <a:rPr lang="ru-RU" sz="2400"/>
              <a:t>Немотивированная агрессия</a:t>
            </a:r>
          </a:p>
          <a:p>
            <a:endParaRPr lang="ru-RU" sz="240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Электронный журнал "Конференц-зал"</a:t>
            </a:r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232</TotalTime>
  <Words>475</Words>
  <Application>Microsoft Office PowerPoint</Application>
  <PresentationFormat>Экран (4:3)</PresentationFormat>
  <Paragraphs>112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Wingdings</vt:lpstr>
      <vt:lpstr>Calibri</vt:lpstr>
      <vt:lpstr>Century Schoolbook</vt:lpstr>
      <vt:lpstr>Engravers MT</vt:lpstr>
      <vt:lpstr>Colonna MT</vt:lpstr>
      <vt:lpstr>Arial Narrow</vt:lpstr>
      <vt:lpstr>Круги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ЛЕША</dc:creator>
  <cp:lastModifiedBy>FuckYouBill</cp:lastModifiedBy>
  <cp:revision>12</cp:revision>
  <dcterms:created xsi:type="dcterms:W3CDTF">2001-12-31T21:10:22Z</dcterms:created>
  <dcterms:modified xsi:type="dcterms:W3CDTF">2011-05-25T16:52:10Z</dcterms:modified>
</cp:coreProperties>
</file>