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71" r:id="rId5"/>
    <p:sldId id="261" r:id="rId6"/>
    <p:sldId id="262" r:id="rId7"/>
    <p:sldId id="263" r:id="rId8"/>
    <p:sldId id="259" r:id="rId9"/>
    <p:sldId id="268" r:id="rId10"/>
    <p:sldId id="272" r:id="rId11"/>
    <p:sldId id="265" r:id="rId12"/>
    <p:sldId id="266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3" autoAdjust="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лощади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листьев тополя в чистой зоне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Площадь листьев</c:v>
                </c:pt>
              </c:strCache>
            </c:strRef>
          </c:tx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6.1078962240910431E-2"/>
                  <c:y val="-2.079675129891772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1 листа; 140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0291803326200655E-3"/>
                  <c:y val="-0.1199475310824050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2 листа; 141,7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-1.491500944339531E-2"/>
                  <c:y val="0.13013723583382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3 листа; 142,3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>
                <c:manualLayout>
                  <c:x val="9.1833260425780147E-2"/>
                  <c:y val="-2.3413785233367592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4 листа; 162,5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>
                <c:manualLayout>
                  <c:x val="2.2199948797959682E-2"/>
                  <c:y val="0.140108350154456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5 листа; 160,7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>
                <c:manualLayout>
                  <c:x val="2.9052327519164612E-3"/>
                  <c:y val="-0.1294688396815939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6 листа; 142,8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>
                <c:manualLayout>
                  <c:x val="5.8600614424484325E-2"/>
                  <c:y val="-1.665255087097104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7 листа; 145,1</a:t>
                    </a:r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numRef>
              <c:f>'Лист1'!$A$2:$A$8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140</c:v>
                </c:pt>
                <c:pt idx="1">
                  <c:v>141.69999999999999</c:v>
                </c:pt>
                <c:pt idx="2">
                  <c:v>142.30000000000001</c:v>
                </c:pt>
                <c:pt idx="3">
                  <c:v>162.5</c:v>
                </c:pt>
                <c:pt idx="4">
                  <c:v>160.69999999999999</c:v>
                </c:pt>
                <c:pt idx="5">
                  <c:v>142.80000000000001</c:v>
                </c:pt>
                <c:pt idx="6">
                  <c:v>145.1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baseline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площади листьев тополя в загрязненной зоне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Площадь листа</c:v>
                </c:pt>
              </c:strCache>
            </c:strRef>
          </c:tx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6.0391695829688098E-2"/>
                  <c:y val="-3.270434945631801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1 листа; 112,5</a:t>
                    </a:r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-6.1623587717306826E-3"/>
                  <c:y val="-0.1501878579147771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2 листа; 117,3</a:t>
                    </a:r>
                  </a:p>
                </c:rich>
              </c:tx>
              <c:showVal val="1"/>
              <c:showSerName val="1"/>
            </c:dLbl>
            <c:dLbl>
              <c:idx val="2"/>
              <c:layout>
                <c:manualLayout>
                  <c:x val="-1.0734361329833771E-2"/>
                  <c:y val="9.258717660292457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3 листа; 91</a:t>
                    </a:r>
                  </a:p>
                </c:rich>
              </c:tx>
              <c:showVal val="1"/>
              <c:showSerName val="1"/>
            </c:dLbl>
            <c:dLbl>
              <c:idx val="3"/>
              <c:layout>
                <c:manualLayout>
                  <c:x val="0.19605314960629924"/>
                  <c:y val="-2.3412698412698411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4 листа; 115</a:t>
                    </a:r>
                  </a:p>
                </c:rich>
              </c:tx>
              <c:showVal val="1"/>
              <c:showSerName val="1"/>
            </c:dLbl>
            <c:dLbl>
              <c:idx val="4"/>
              <c:layout>
                <c:manualLayout>
                  <c:x val="7.8000753539461801E-2"/>
                  <c:y val="0.1609584865750849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5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листа; 114</a:t>
                    </a:r>
                  </a:p>
                </c:rich>
              </c:tx>
              <c:showVal val="1"/>
              <c:showSerName val="1"/>
            </c:dLbl>
            <c:dLbl>
              <c:idx val="5"/>
              <c:layout>
                <c:manualLayout>
                  <c:x val="2.640503712147934E-2"/>
                  <c:y val="-0.1618314054571138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6 листа; 91</a:t>
                    </a:r>
                  </a:p>
                </c:rich>
              </c:tx>
              <c:showVal val="1"/>
              <c:showSerName val="1"/>
            </c:dLbl>
            <c:dLbl>
              <c:idx val="6"/>
              <c:layout>
                <c:manualLayout>
                  <c:x val="0.11232737425310232"/>
                  <c:y val="-2.079963698117237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7 листа; 112,8</a:t>
                    </a:r>
                  </a:p>
                </c:rich>
              </c:tx>
              <c:showVal val="1"/>
              <c:showSerName val="1"/>
            </c:dLbl>
            <c:showVal val="1"/>
            <c:showSerName val="1"/>
            <c:showLeaderLines val="1"/>
          </c:dLbls>
          <c:cat>
            <c:numRef>
              <c:f>'Лист1'!$A$2:$A$8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112.5</c:v>
                </c:pt>
                <c:pt idx="1">
                  <c:v>117.3</c:v>
                </c:pt>
                <c:pt idx="2">
                  <c:v>91</c:v>
                </c:pt>
                <c:pt idx="3">
                  <c:v>115</c:v>
                </c:pt>
                <c:pt idx="4">
                  <c:v>114</c:v>
                </c:pt>
                <c:pt idx="5">
                  <c:v>91</c:v>
                </c:pt>
                <c:pt idx="6">
                  <c:v>112.8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площади листьев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вяза 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чистой зоне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листа</c:v>
                </c:pt>
              </c:strCache>
            </c:strRef>
          </c:tx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5233811745545253"/>
                  <c:y val="2.27383149981164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1 листа;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42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2.9004629629629668E-2"/>
                  <c:y val="-6.803649543807033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2 листа; 41,2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0.10098498302571887"/>
                  <c:y val="-8.756180892982896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3 листа; 38,1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>
                <c:manualLayout>
                  <c:x val="-0.14763560804899389"/>
                  <c:y val="-3.408730158730164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4 листа; 40,5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>
                <c:manualLayout>
                  <c:x val="-0.14431922572178479"/>
                  <c:y val="-0.1268828896387951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5 листа; 36,2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>
                <c:manualLayout>
                  <c:x val="-9.6063903470399545E-2"/>
                  <c:y val="-2.222222222222225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6 листа; 38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>
                <c:manualLayout>
                  <c:x val="-0.17600570637719318"/>
                  <c:y val="3.301597100575129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7 листа; 38</a:t>
                    </a:r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41.2</c:v>
                </c:pt>
                <c:pt idx="2">
                  <c:v>38.1</c:v>
                </c:pt>
                <c:pt idx="3">
                  <c:v>40.5</c:v>
                </c:pt>
                <c:pt idx="4">
                  <c:v>36.200000000000003</c:v>
                </c:pt>
                <c:pt idx="5">
                  <c:v>38</c:v>
                </c:pt>
                <c:pt idx="6">
                  <c:v>38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площади листьев вяза в загрязненной зоне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листа</c:v>
                </c:pt>
              </c:strCache>
            </c:strRef>
          </c:tx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1980133152338421"/>
                  <c:y val="-2.345897841484927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 листа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9.6877981337232747E-3"/>
                  <c:y val="-0.106216754388420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Площадь 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листа;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0.10583009880302638"/>
                  <c:y val="-0.1329320529690080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 листа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27,9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>
                <c:manualLayout>
                  <c:x val="-0.14444932585138107"/>
                  <c:y val="-3.793674235000983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 листа;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36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>
                <c:manualLayout>
                  <c:x val="-3.1854410602415902E-2"/>
                  <c:y val="-3.258367395503785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листа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35,6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>
                <c:manualLayout>
                  <c:x val="-7.5619693414144581E-2"/>
                  <c:y val="2.417550883283407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 листа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27,6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>
                <c:manualLayout>
                  <c:x val="-0.23679035051133962"/>
                  <c:y val="1.522071586550577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Площадь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 листа; 17,9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</c:v>
                </c:pt>
                <c:pt idx="1">
                  <c:v>35</c:v>
                </c:pt>
                <c:pt idx="2">
                  <c:v>27.9</c:v>
                </c:pt>
                <c:pt idx="3">
                  <c:v>36</c:v>
                </c:pt>
                <c:pt idx="4">
                  <c:v>35.6</c:v>
                </c:pt>
                <c:pt idx="5">
                  <c:v>27.6</c:v>
                </c:pt>
                <c:pt idx="6">
                  <c:v>17.899999999999999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143512"/>
            <a:ext cx="4631112" cy="12600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Гурский Иван Владимирович  курсант 511 группы</a:t>
            </a:r>
          </a:p>
          <a:p>
            <a:pPr algn="just"/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 ФГОУ ВПО «ВГАВТ»            г. Астрахань</a:t>
            </a:r>
          </a:p>
          <a:p>
            <a:pPr algn="just"/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на тему </a:t>
            </a:r>
            <a:b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площади листьев у древесных растений</a:t>
            </a:r>
            <a:b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загрязненной и чистой зонах»</a:t>
            </a:r>
            <a:endParaRPr lang="ru-RU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0" y="6580188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332656"/>
            <a:ext cx="8640960" cy="201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переводного коэффициента основано на сравнении массы квадрата бумаги с массой листа, имеющего такую же длину и ширину. Для этого взята бумага (лучше в клеточку) и очерчен квадрат, равный длине и ширине листа, а затем аккуратно обрисован его контур. Вычислена площадь квадрата бумаги, вырезан и взвешен. Затем вырезав контур листа,  также взвесим и его.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Z:\Выполненные\Курсовая\Курсовая фотки\♥Gulmiro4kа♥27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9" y="2564904"/>
            <a:ext cx="2808312" cy="40098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9" name="Picture 3" descr="Z:\Выполненные\Курсовая\Курсовая фотки\♥Gulmiro4kа♥27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564904"/>
            <a:ext cx="2592288" cy="40098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0" name="Picture 4" descr="Z:\Выполненные\Курсовая\Курсовая фотки\♥Gulmiro4kа♥27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2564904"/>
            <a:ext cx="2593305" cy="4032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28680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исследования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908720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28680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исследования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908720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исследования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857232"/>
          <a:ext cx="821537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исследования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857232"/>
          <a:ext cx="83582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285728"/>
            <a:ext cx="8429684" cy="373948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ыводы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Атмосферные загрязнения, воздействуя на целые растения и отдельные их части, вызывают в них различные процессы.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Лиственные породы более устойчивы к загрязнению окружающей среды, но техногенные поражения характерны и для них, особенно в зонах влияния выбросов автотранспорта и промышленных предприятий.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влиянием техногенных факторов в зеленой  массе растений уменьшается содержание хлорофилла.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основании сравнения параметров листовых пластин древесных растений разных видов пришли к выводу, что больше всего загрязнение среды сказывается на вязе, т.е. это растение менее всего устойчиво к влиянию неблагоприятных антропогенных факторов среды,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нежели тополь.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143380"/>
            <a:ext cx="2714644" cy="24288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143380"/>
            <a:ext cx="2500330" cy="24288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4143380"/>
            <a:ext cx="2714644" cy="24288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764704"/>
            <a:ext cx="8280920" cy="1569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 исследования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изучение влияния атмосферного загрязнения на морфологические признаки лиственных древесных растений, произрастающих на разных участках Астраханской области.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67544" y="2780928"/>
            <a:ext cx="8280920" cy="30469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Исходя из цели, можно выявить следующие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исследования: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Проанализировать морфологические особенности листьев древесных растений.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Вычислить площадь поверхности листовой пластинки.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влияние окружающей среды на изменение параметров морфологического строения исследуемых деревьев.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650083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85729"/>
            <a:ext cx="3744416" cy="63709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Исследования проводились на территории Астраханской области в разных её участках: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улица Яблочкова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(одна из самых длинных дорог города Астрахани, загруженная большим количеством различных видов автомобилей и промышленным предприятием мясокомбинат «Астраханский»),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участок вблизи поселка Тинаки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Z:\Выполненные\Курсовая\Курсовая фотки\Новая папка2\2289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548681"/>
            <a:ext cx="4176464" cy="28083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Z:\Выполненные\Курсовая\Курсовая фотки\Новая папка2\astr_b_46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573016"/>
            <a:ext cx="417646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650083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85729"/>
            <a:ext cx="3744416" cy="63709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Исследования проводились на территории Астраханской области в разных её участках: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улица Яблочкова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(одна из самых длинных дорог города Астрахани, загруженная большим количеством различных видов автомобилей и промышленным предприятием мясокомбинат «Астраханский»),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участок вблизи поселка Тинаки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Z:\Выполненные\Курсовая\Курсовая фотки\Новая папка2\2289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548681"/>
            <a:ext cx="4176464" cy="28083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Z:\Выполненные\Курсовая\Курсовая фотки\Новая папка2\astr_b_46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573016"/>
            <a:ext cx="417646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650083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4"/>
            <a:ext cx="8177562" cy="11156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Загрязнение атмосферы подвижным источником выброса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автомобилем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1683260"/>
            <a:ext cx="3425034" cy="501675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вклад в загрязнение атмосферы вносят автомобили, работающие на бензине, автомобили с дизельными двигателями, сельскохозяйственные машины, железнодорожный и водный транспорт. К основным загрязняющим атмосферу веществам, которые выбрасывают подвижные источники, относятся оксид углерода, углеводороды и оксиды азота.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2" descr="Z:\Выполненные\Курсовая\Курсовая фотки\Новая папка2\IMG_3636_vi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1700808"/>
            <a:ext cx="4464496" cy="2448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 descr="Z:\Выполненные\Курсовая\Курсовая фотки\Новая папка2\131174974601001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4293096"/>
            <a:ext cx="4464496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lib-5k\Рабочий стол\Новая папка2\nastrahan_pic_419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908720"/>
            <a:ext cx="4033018" cy="26631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59" name="Picture 3" descr="C:\Documents and Settings\lib-5k\Рабочий стол\Новая папка2\a81859bd9754012abdf3450c10e092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908720"/>
            <a:ext cx="3918813" cy="26642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0" name="Picture 4" descr="C:\Documents and Settings\lib-5k\Рабочий стол\Новая папка2\1305481745_199317649_1----1-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3962" y="3789040"/>
            <a:ext cx="4076600" cy="27363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1" name="Picture 5" descr="C:\Documents and Settings\lib-5k\Рабочий стол\Новая папка2\1303994717_193186083_1----45-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3861048"/>
            <a:ext cx="3960440" cy="26478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5536" y="188640"/>
            <a:ext cx="835292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Загруженность улицы Яблочкова огромным количеством транспорта различных видов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14290"/>
            <a:ext cx="853532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Тяжелые металлы в растениях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568952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Тяжелые металлы (ТМ) эффективно поглощаются корневой системой и листьями. Растворимые формы ТМ в почве легко доступны растениям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часть ТМ аккумулируется в тканях корней. Перенос ТМ в растении может иметь ограниченные масштабы из-за того, что они легко захватывают большинство обменных позиций в активных веществах, расположенных на клеточных стенках.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ТМ считаются токсичным элементом для растений.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lib-5k\Рабочий стол\Новая папка2\led-grow-light-with-super-harvest-colors-nasa-red-and-blu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573016"/>
            <a:ext cx="2736304" cy="30975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3" descr="C:\Documents and Settings\lib-5k\Рабочий стол\Новая папка2\Organic_Fertilizers_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3573016"/>
            <a:ext cx="2592288" cy="3070124"/>
          </a:xfrm>
          <a:prstGeom prst="roundRect">
            <a:avLst>
              <a:gd name="adj" fmla="val 82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4" descr="C:\Documents and Settings\lib-5k\Рабочий стол\Новая папка2\phytoextractio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3573016"/>
            <a:ext cx="2560938" cy="30718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332657"/>
            <a:ext cx="3384376" cy="6370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экскурсии по городу (она состоялась в начале сентября) было собрано по 7-8 листьев каждой древесной породы с деревьев, растущих в разных экологических условиях, упакованы в пакеты, а затем засушены между листами газетной бумаги в лабораторных условиях. Это дало возможность провести работу в зимний период.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 descr="Z:\Выполненные\Курсовая\Курсовая фотки\♥Gulmiro4kа♥26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944" y="332656"/>
            <a:ext cx="4753545" cy="31683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5" name="Picture 3" descr="Z:\Выполненные\Курсовая\Курсовая фотки\DSC00002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4" y="3645024"/>
            <a:ext cx="4727848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332656"/>
            <a:ext cx="8640960" cy="201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переводного коэффициента основано на сравнении массы квадрата бумаги с массой листа, имеющего такую же длину и ширину. Для этого взята бумага (лучше в клеточку) и очерчен квадрат, равный длине и ширине листа, а затем аккуратно обрисован его контур. Вычислена площадь квадрата бумаги, вырезан и взвешен. Затем вырезав контур листа,  также взвесим и его.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Z:\Выполненные\Курсовая\Курсовая фотки\♥Gulmiro4kа♥27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9" y="2564904"/>
            <a:ext cx="2808312" cy="40098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9" name="Picture 3" descr="Z:\Выполненные\Курсовая\Курсовая фотки\♥Gulmiro4kа♥27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564904"/>
            <a:ext cx="2592288" cy="40098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0" name="Picture 4" descr="Z:\Выполненные\Курсовая\Курсовая фотки\♥Gulmiro4kа♥27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2564904"/>
            <a:ext cx="2593305" cy="4032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Всероссийская конференция ИССЛЕДОВАНИЯ И ПРАКТИКА - ПУТЬ К НОВЫМ ЗНАНИЯМ электронный журнал Конференц-зал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361</TotalTime>
  <Words>937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на тему  «Определение площади листьев у древесных растений в загрязненной и чистой зонах»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«Определение площади листьев у древесных растений в загрязненной и чистой зонах»</dc:title>
  <cp:lastModifiedBy>FuckYouBill</cp:lastModifiedBy>
  <cp:revision>37</cp:revision>
  <dcterms:modified xsi:type="dcterms:W3CDTF">2013-02-26T15:56:42Z</dcterms:modified>
</cp:coreProperties>
</file>