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7"/>
  </p:notesMasterIdLst>
  <p:sldIdLst>
    <p:sldId id="300" r:id="rId2"/>
    <p:sldId id="256" r:id="rId3"/>
    <p:sldId id="257" r:id="rId4"/>
    <p:sldId id="288" r:id="rId5"/>
    <p:sldId id="258" r:id="rId6"/>
    <p:sldId id="259" r:id="rId7"/>
    <p:sldId id="268" r:id="rId8"/>
    <p:sldId id="290" r:id="rId9"/>
    <p:sldId id="278" r:id="rId10"/>
    <p:sldId id="260" r:id="rId11"/>
    <p:sldId id="261" r:id="rId12"/>
    <p:sldId id="279" r:id="rId13"/>
    <p:sldId id="280" r:id="rId14"/>
    <p:sldId id="281" r:id="rId15"/>
    <p:sldId id="271" r:id="rId16"/>
    <p:sldId id="269" r:id="rId17"/>
    <p:sldId id="270" r:id="rId18"/>
    <p:sldId id="272" r:id="rId19"/>
    <p:sldId id="273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5" r:id="rId28"/>
    <p:sldId id="262" r:id="rId29"/>
    <p:sldId id="284" r:id="rId30"/>
    <p:sldId id="292" r:id="rId31"/>
    <p:sldId id="264" r:id="rId32"/>
    <p:sldId id="283" r:id="rId33"/>
    <p:sldId id="287" r:id="rId34"/>
    <p:sldId id="266" r:id="rId35"/>
    <p:sldId id="267" r:id="rId36"/>
  </p:sldIdLst>
  <p:sldSz cx="9144000" cy="6858000" type="screen4x3"/>
  <p:notesSz cx="6858000" cy="9144000"/>
  <p:custDataLst>
    <p:tags r:id="rId3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9821" autoAdjust="0"/>
  </p:normalViewPr>
  <p:slideViewPr>
    <p:cSldViewPr>
      <p:cViewPr varScale="1">
        <p:scale>
          <a:sx n="109" d="100"/>
          <a:sy n="109" d="100"/>
        </p:scale>
        <p:origin x="-99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1"/>
            <c:bubble3D val="0"/>
            <c:explosion val="22"/>
            <c:extLst xmlns:c16r2="http://schemas.microsoft.com/office/drawing/2015/06/chart">
              <c:ext xmlns:c16="http://schemas.microsoft.com/office/drawing/2014/chart" uri="{C3380CC4-5D6E-409C-BE32-E72D297353CC}">
                <c16:uniqueId val="{00000000-AA4E-419A-92D8-8ED59F405E84}"/>
              </c:ext>
            </c:extLst>
          </c:dPt>
          <c:dLbls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100%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4E-419A-92D8-8ED59F405E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4E-419A-92D8-8ED59F405E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поступивших в стационар с 2013- по 2016 ГКБ № 1.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2472325620737E-2"/>
          <c:y val="0.34042756979555455"/>
          <c:w val="0.83638922454250075"/>
          <c:h val="0.6363610868637734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колличество поступивших в стационар с 2013- по 2016</c:v>
                </c:pt>
              </c:strCache>
            </c:strRef>
          </c:tx>
          <c:explosion val="12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колличество выполненых вмешательств через разрез</c:v>
                </c:pt>
                <c:pt idx="1">
                  <c:v>лапароскопическая аппендэктомия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9186</c:v>
                </c:pt>
                <c:pt idx="1">
                  <c:v>2861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EC-4DF6-A641-8750CCC425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15257640096535588"/>
          <c:y val="9.7667801115159714E-2"/>
          <c:w val="0.5713724258930255"/>
          <c:h val="0.3492550179901545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 респондентов</c:v>
                </c:pt>
              </c:strCache>
            </c:strRef>
          </c:tx>
          <c:dLbls>
            <c:dLbl>
              <c:idx val="0"/>
              <c:layout>
                <c:manualLayout>
                  <c:x val="-0.11158098206474189"/>
                  <c:y val="-0.2050244969378828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
70%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0B-4B1D-ADD8-22D7D8EDA618}"/>
                </c:ext>
              </c:extLst>
            </c:dLbl>
            <c:dLbl>
              <c:idx val="1"/>
              <c:layout>
                <c:manualLayout>
                  <c:x val="0.21971790244969383"/>
                  <c:y val="7.9719305920093339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B-4B1D-ADD8-22D7D8EDA6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</c:v>
                </c:pt>
                <c:pt idx="1">
                  <c:v>жен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0.70000000000000062</c:v>
                </c:pt>
                <c:pt idx="1">
                  <c:v>0.30000000000000032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0B-4B1D-ADD8-22D7D8EDA6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Беспокоит ли сухость во рту?</c:v>
                </c:pt>
              </c:strCache>
            </c:strRef>
          </c:tx>
          <c:dLbls>
            <c:dLbl>
              <c:idx val="0"/>
              <c:layout>
                <c:manualLayout>
                  <c:x val="-0.20813538932633424"/>
                  <c:y val="-9.2438903470399514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да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66-4E2A-8D61-F23437BBA69D}"/>
                </c:ext>
              </c:extLst>
            </c:dLbl>
            <c:dLbl>
              <c:idx val="1"/>
              <c:layout>
                <c:manualLayout>
                  <c:x val="0.17653816710411199"/>
                  <c:y val="-9.429075532225141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нет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66-4E2A-8D61-F23437BBA6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F66-4E2A-8D61-F23437BBA69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Беспокоит ли вас тошнота?</a:t>
            </a:r>
          </a:p>
        </c:rich>
      </c:tx>
      <c:layout>
        <c:manualLayout>
          <c:xMode val="edge"/>
          <c:yMode val="edge"/>
          <c:x val="0.22471183289588803"/>
          <c:y val="4.814814814814814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Беспокоит ли вас тошнота?</c:v>
                </c:pt>
              </c:strCache>
            </c:strRef>
          </c:tx>
          <c:dLbls>
            <c:dLbl>
              <c:idx val="0"/>
              <c:layout>
                <c:manualLayout>
                  <c:x val="-0.16679970472440944"/>
                  <c:y val="-0.3100265383493731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>
                        <a:latin typeface="Times New Roman" pitchFamily="18" charset="0"/>
                        <a:cs typeface="Times New Roman" pitchFamily="18" charset="0"/>
                      </a:rPr>
                      <a:t>да
80%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4F-4B85-A17A-DAD004CEA7D0}"/>
                </c:ext>
              </c:extLst>
            </c:dLbl>
            <c:dLbl>
              <c:idx val="1"/>
              <c:layout>
                <c:manualLayout>
                  <c:x val="0.15826372484689419"/>
                  <c:y val="0.10237357830271217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>
                        <a:latin typeface="Times New Roman" pitchFamily="18" charset="0"/>
                        <a:cs typeface="Times New Roman" pitchFamily="18" charset="0"/>
                      </a:rPr>
                      <a:t>нет
20%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4F-4B85-A17A-DAD004CEA7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4F-4B85-A17A-DAD004CEA7D0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Была ли у вас однократная рвота?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Была ли у вас однократная рвота?</c:v>
                </c:pt>
              </c:strCache>
            </c:strRef>
          </c:tx>
          <c:dLbls>
            <c:dLbl>
              <c:idx val="0"/>
              <c:layout>
                <c:manualLayout>
                  <c:x val="-0.19197902361975325"/>
                  <c:y val="7.5785068533100033E-2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да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8E-4EE4-A49C-8964B8311D34}"/>
                </c:ext>
              </c:extLst>
            </c:dLbl>
            <c:dLbl>
              <c:idx val="1"/>
              <c:layout>
                <c:manualLayout>
                  <c:x val="0.25622574980596563"/>
                  <c:y val="-0.12386759988334792"/>
                </c:manualLayout>
              </c:layout>
              <c:tx>
                <c:rich>
                  <a:bodyPr/>
                  <a:lstStyle/>
                  <a:p>
                    <a:r>
                      <a:rPr lang="ru-RU" sz="2800" b="0" dirty="0"/>
                      <a:t>нет
60%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8E-4EE4-A49C-8964B8311D3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8E-4EE4-A49C-8964B8311D3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Была ли потеря аппетита?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Была ли потеря аппетита?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sz="2800" dirty="0"/>
                      <a:t>да
100%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59-41B4-AA78-F775AB6C4F37}"/>
                </c:ext>
              </c:extLst>
            </c:dLbl>
            <c:dLbl>
              <c:idx val="1"/>
              <c:layout>
                <c:manualLayout>
                  <c:x val="2.2564525652288459E-3"/>
                  <c:y val="-3.0960921551472734E-3"/>
                </c:manualLayout>
              </c:layout>
              <c:tx>
                <c:rich>
                  <a:bodyPr/>
                  <a:lstStyle/>
                  <a:p>
                    <a:r>
                      <a:rPr lang="ru-RU" sz="2800" dirty="0"/>
                      <a:t>нет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59-41B4-AA78-F775AB6C4F3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59-41B4-AA78-F775AB6C4F3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Наблюдалось ли у вас повышение температуры?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Наблюдалось ли у вас повышение температуры?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z="2800" dirty="0"/>
                      <a:t>90%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CB-4765-AD43-76EB7622EA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800" dirty="0"/>
                      <a:t>10%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B-4765-AD43-76EB7622EA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CB-4765-AD43-76EB7622EA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/>
              <a:t>Беспокоит ли Вас тупая, постоянная, умеренная боль, возникающая около пупка или в верхней части живота, мигрирующая через некоторое время в правую подвздошную область?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Беспокоит ли Вас тупая, постоянная, умеренная боль, возникающая около пупка или в верхней части живота, мигрирующая через некоторое время в правую подвздошную область, усиливающаяся при смене положения тела?</c:v>
                </c:pt>
              </c:strCache>
            </c:strRef>
          </c:tx>
          <c:dLbls>
            <c:dLbl>
              <c:idx val="0"/>
              <c:layout>
                <c:manualLayout>
                  <c:x val="6.2495085574703147E-3"/>
                  <c:y val="6.0574511519393406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нет
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55-4A82-83FE-07F57736AA84}"/>
                </c:ext>
              </c:extLst>
            </c:dLbl>
            <c:dLbl>
              <c:idx val="1"/>
              <c:layout>
                <c:manualLayout>
                  <c:x val="-0.24612508159723115"/>
                  <c:y val="6.9136191309419656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да, боль точно такая
30%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55-4A82-83FE-07F57736AA84}"/>
                </c:ext>
              </c:extLst>
            </c:dLbl>
            <c:dLbl>
              <c:idx val="2"/>
              <c:layout>
                <c:manualLayout>
                  <c:x val="0.27217708575864891"/>
                  <c:y val="-0.22055191017789444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/>
                      <a:t>боль в животе есть, но точную локализацию определить не могу 
70%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55-4A82-83FE-07F57736AA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нет</c:v>
                </c:pt>
                <c:pt idx="1">
                  <c:v>да, боль точно такая</c:v>
                </c:pt>
                <c:pt idx="2">
                  <c:v>боль в животе есть, но точную локализацию определить не могу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055-4A82-83FE-07F57736AA8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0.28134</cdr:x>
      <cdr:y>0.69078</cdr:y>
    </cdr:from>
    <cdr:to>
      <cdr:x>0.44589</cdr:x>
      <cdr:y>0.74141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43532" y="2210764"/>
          <a:ext cx="902825" cy="1620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0.3075</cdr:x>
      <cdr:y>0.55359</cdr:y>
    </cdr:from>
    <cdr:to>
      <cdr:x>0.48893</cdr:x>
      <cdr:y>0.65847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30624" y="2429941"/>
          <a:ext cx="1493096" cy="460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0.1675</cdr:x>
      <cdr:y>0.29111</cdr:y>
    </cdr:from>
    <cdr:to>
      <cdr:x>0.33628</cdr:x>
      <cdr:y>0.37791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78496" y="1277813"/>
          <a:ext cx="1388992" cy="381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20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0.10995</cdr:x>
      <cdr:y>0.69231</cdr:y>
    </cdr:from>
    <cdr:to>
      <cdr:x>0.63219</cdr:x>
      <cdr:y>0.88462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64096" y="3888431"/>
          <a:ext cx="4104456" cy="10801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0.20863</cdr:x>
      <cdr:y>0.04851</cdr:y>
    </cdr:from>
    <cdr:to>
      <cdr:x>0.74412</cdr:x>
      <cdr:y>0.12201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07704" y="332656"/>
          <a:ext cx="48965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0.20075</cdr:x>
      <cdr:y>0.05901</cdr:y>
    </cdr:from>
    <cdr:to>
      <cdr:x>0.73625</cdr:x>
      <cdr:y>0.13251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35696" y="404664"/>
          <a:ext cx="489654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atin typeface="Times New Roman" pitchFamily="18" charset="0"/>
              <a:cs typeface="Times New Roman" pitchFamily="18" charset="0"/>
            </a:rPr>
            <a:t>Пол респондентов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DBE30-1CB5-45AC-9F40-A5958CA24B0F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5B72D-9B43-4E72-9035-15426416C9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5B72D-9B43-4E72-9035-15426416C9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5B72D-9B43-4E72-9035-15426416C9D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5B72D-9B43-4E72-9035-15426416C9D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Системный подход к обеспечению сестринского ухода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остром аппендиците, как основа обеспечения качества жизни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038" y="1052736"/>
            <a:ext cx="49760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Отт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Валентина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Михайловна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 Новосибирской области "Куйбышевский медицинский техникум"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Новосибирская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область, город Куйбышев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304"/>
            <a:ext cx="6102424" cy="6102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80" y="6046440"/>
            <a:ext cx="6732240" cy="6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76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1709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Острый аппендицит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острое воспалительное заболевание червеобразного отростка, возбудителем которого, как правило, является неспецифическая гнойная инфекция</a:t>
            </a:r>
          </a:p>
        </p:txBody>
      </p:sp>
      <p:pic>
        <p:nvPicPr>
          <p:cNvPr id="15362" name="Picture 2" descr="Острый аппендиц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24847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Осложнения острого аппендици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10445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28083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острого аппендицита является проникновение в толщу стенки червеобразного отростка различных микробов: кишечной палочки, энтерококка, гноеродных и анаэробных микробов, то есть тех, которые обычно находятся в нормальном здоровом кишечнике человека</a:t>
            </a:r>
            <a:r>
              <a:rPr lang="ru-RU" dirty="0"/>
              <a:t>.</a:t>
            </a:r>
          </a:p>
        </p:txBody>
      </p:sp>
      <p:pic>
        <p:nvPicPr>
          <p:cNvPr id="14338" name="Picture 2" descr="http://www.o-krohe.ru/images/article/orig/2015/11/kishechnaya-palochka-v-moche-u-rebe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001" y="3501008"/>
            <a:ext cx="302433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0" name="Picture 4" descr="http://animal.ru/i/upload/133518706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2880320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://mtdata.ru/u1/photoA0CD/20486973229-0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7410" y="3450526"/>
            <a:ext cx="312034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92080" cy="685800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большинства воспалительных процессов лежит бактериальный фактор. И поэтому, несмотря на то, что острый аппендицит считается поли этиологическим заболеванием, инфекция играет ведущую роль в его возникновении. Инфекционная теория является наиболее ранней и до настоящего времени наиболее признанной. </a:t>
            </a:r>
          </a:p>
        </p:txBody>
      </p:sp>
      <p:pic>
        <p:nvPicPr>
          <p:cNvPr id="1026" name="Picture 2" descr="http://images.fineartamerica.com/images-medium-large/artwork-of-crohns-disease-of-the-small-intestine-john-bavo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04664"/>
            <a:ext cx="392392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5184576" cy="576064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теорий  связывала возникновение аппендицита с общей инфекцией организма (гриппом, тифом, гнойными процессами с пиемией и др.).</a:t>
            </a:r>
          </a:p>
        </p:txBody>
      </p:sp>
      <p:pic>
        <p:nvPicPr>
          <p:cNvPr id="39938" name="Picture 2" descr="http://segiempat.com/wp-content/uploads/2013/11/mengatasi-flu-oleh-Kesehatan-SegiEmp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68760"/>
            <a:ext cx="3096344" cy="400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5508104" cy="63093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Другая теория связывала развитие аппендицита с энтерогенным (т.е. из просвета кишки) проникновением инфекции в червеобразный отросток.</a:t>
            </a: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вариант инфекционной теории связан с именем известнейшего немецкого патолога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Карл А́льберт Лю́двиг А́шофф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января 1866, Берлин — 24 июня 1942,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Фрайбург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1986" name="Picture 2" descr="http://dic.academic.ru/pictures/wiki/files/76/Ludwig-ascho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599" y="404664"/>
            <a:ext cx="3930401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28175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На заметку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575" y="764704"/>
            <a:ext cx="5436096" cy="6121718"/>
          </a:xfrm>
        </p:spPr>
        <p:txBody>
          <a:bodyPr>
            <a:normAutofit fontScale="92500"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время в Европе бытовало мнение, что аппендикс – орган исключительно рудиментарный и никакой полезной функции не несет. Однако в начале прошлого века был проведен эксперимент, в ходе которого несколько малышам до 5 лет удаляли аппендикс. Позже выяснилось, что эти ребятишки значительно отстают в развитии от своих сверстников.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3314" name="AutoShape 2" descr="http://www.polismed.com/upfiles/other/artgen/98/1803470014111405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www.polismed.com/upfiles/other/artgen/98/1803470014111405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http://www.polismed.com/upfiles/other/artgen/98/sm_1803470014111405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9" name="Picture 7" descr="I:\Дипломная работа\sm_18034700141114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04864"/>
            <a:ext cx="3779912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49"/>
            <a:ext cx="9144000" cy="25922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Аппендицит называют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«обезьяной всех болезней»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он может маскироваться под любую патологию в животе. Поэтому нередко так сложно поставить правильный диагноз. </a:t>
            </a:r>
          </a:p>
        </p:txBody>
      </p:sp>
      <p:pic>
        <p:nvPicPr>
          <p:cNvPr id="4" name="Рисунок 3" descr="http://coollib.net/i/16/296016/i_00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930123"/>
              </p:ext>
            </p:extLst>
          </p:nvPr>
        </p:nvGraphicFramePr>
        <p:xfrm>
          <a:off x="0" y="332656"/>
          <a:ext cx="7236296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156176" y="980728"/>
            <a:ext cx="2736304" cy="28803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Данный слайд показывает официальную статистику в городе Новосибирск «Городская Клиническая больница»№ 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0"/>
            <a:ext cx="7776864" cy="15121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Анкета. </a:t>
            </a:r>
          </a:p>
          <a:p>
            <a:pPr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день! Я очень признательна Вам за участие в моем исследовании. Прошу отнестись к заполнению анкеты максимально серьёзно. Со своей стороны гарантирую, что все полученные данные будут использованы мной исключительно в научных целях и с соблюдение всех правил конфиденциальности</a:t>
            </a: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287243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Ваш возраст -  _______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ru-RU" sz="11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лет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sz="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Ваш пол  -    муж.    жен.</a:t>
            </a:r>
            <a:r>
              <a:rPr kumimoji="0" lang="ru-RU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10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нужное подчеркнуть</a:t>
            </a:r>
            <a:r>
              <a:rPr kumimoji="0" lang="ru-RU" sz="11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8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Беспокоит ли сухость во рту?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￼￼«Да»             «Нет»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i="1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(отметьте  галочкой)</a:t>
            </a:r>
            <a:endParaRPr kumimoji="0" lang="ru-RU" sz="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4.Беспокоит ли Вас тошнота?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«Да»             «Нет»</a:t>
            </a:r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(отметьте  галочкой)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Была ли у Вас однократная рвота?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«Да»             «Нет»</a:t>
            </a:r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(отметьте  галочкой)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Была ли потеря аппетита?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«Да»             «Нет»</a:t>
            </a:r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(отметьте  галочкой)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￼7. Наблюдалось ли повышение температуры тела до 37,5-39°С?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«Да»             «Нет»</a:t>
            </a:r>
            <a:endParaRPr lang="ru-RU" sz="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baseline="300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(отметьте  галочкой)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￼8.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Беспокоит ли Вас тупая, постоянная, умеренная боль, возникающая около пупка или в верхней части живота, мигрирующая через некоторое время в правую подвздошную область, усиливающаяся при смене положения тела?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-нет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-да, боль точно такая	</a:t>
            </a:r>
          </a:p>
          <a:p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-боль в животе есть, но точную локализацию определить не могу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i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￼</a:t>
            </a: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Благодарим Вас за участие в анкетировании!</a:t>
            </a:r>
            <a:endParaRPr kumimoji="0" lang="ru-RU" sz="1800" b="1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анкетирования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респондентов пациенты с острым аппендицитом;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соблюдались принципы анонимности и добровольного согласия;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проводилось параллельно с собеседованием с целью оптимизации процесса повышения достоверности полученных результатов;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респондентов-10.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dn.a4y.biz/pics/2012-05/25/b4cda7530c089d281a752697d5d2925c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2694" cy="6858000"/>
          </a:xfrm>
          <a:prstGeom prst="rect">
            <a:avLst/>
          </a:prstGeom>
          <a:noFill/>
        </p:spPr>
      </p:pic>
      <p:pic>
        <p:nvPicPr>
          <p:cNvPr id="32770" name="Picture 2" descr="http://cdn.a4y.biz/pics/2012-05/25/b4cda7530c089d281a752697d5d2925c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710140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0"/>
            <a:ext cx="5724128" cy="3573016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Системный подход к обеспечению сестринского ухода при остром аппендиците, как основа обеспечения качества жизни</a:t>
            </a:r>
            <a:r>
              <a:rPr lang="ru-RU" sz="2800" dirty="0">
                <a:solidFill>
                  <a:srgbClr val="002060"/>
                </a:solidFill>
                <a:effectLst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</a:rPr>
            </a:br>
            <a:endParaRPr lang="ru-RU" sz="28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9144000" cy="3356992"/>
          </a:xfrm>
          <a:ln>
            <a:noFill/>
          </a:ln>
        </p:spPr>
        <p:txBody>
          <a:bodyPr>
            <a:normAutofit fontScale="55000" lnSpcReduction="20000"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4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Азарко</a:t>
            </a:r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Наталья Александровна</a:t>
            </a:r>
          </a:p>
          <a:p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Руководитель: </a:t>
            </a:r>
            <a:r>
              <a:rPr lang="ru-RU" sz="4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Отт</a:t>
            </a:r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Валентина Михайловна 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4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г. Куйбышев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63688" y="476672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Беспокоит ли сухость во рту?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1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79" y="1"/>
          <a:ext cx="7488833" cy="6937214"/>
        </p:xfrm>
        <a:graphic>
          <a:graphicData uri="http://schemas.openxmlformats.org/drawingml/2006/table">
            <a:tbl>
              <a:tblPr/>
              <a:tblGrid>
                <a:gridCol w="1117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79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1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17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92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05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Проблемы пациента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наблюдение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уход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работа с родственниками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оценка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</a:rPr>
                        <a:t>эффекта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231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Нарушение пищеварения: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боль в правой подвздошной области 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Больная готовится к срочной операции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Предоперационная подготовка: 1.частичная санитарная обработка;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2.бритье операционного поля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3.психологически успокоить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4.обеспечить лечебно- охранительный режим для улучшения психоэмоционального состояния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Объяснить характер заболевания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Пациент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отметил уменьшение болей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 3-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дню.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достигнута 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041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Нарушение пищеварения: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Тошнота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рвота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Проводится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медикаментозная предоперационная подготовка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1.Психологическая подготовка к операции; 2.выполнение назначений врача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3.обеспечение лечебно- охранительного режима.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Беседа с родственниками 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0828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91260" algn="l"/>
                        </a:tabLs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Пациент отметил уменьшение тошноты, рвоты через 30 мин, в результате проводимых медицинской сестрой независимых вмешательств – цель достигнута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757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Возможность послеоперационных осложнений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Наблюдение за состоянием операционной раны и больной с целью своевременного выявления возможных осложнений (нагноение раны и др.)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Ежедневно термометрия, перевязки, контроль за стулом и диурезом.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Беседа с ответами на возникающие вопросы в пределах моей компетенции 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indent="-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Пациент проинформирован </a:t>
                      </a:r>
                    </a:p>
                    <a:p>
                      <a:pPr marL="20955" indent="-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 возможных </a:t>
                      </a:r>
                    </a:p>
                    <a:p>
                      <a:pPr marL="20955" indent="-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осложнений через 1 </a:t>
                      </a:r>
                    </a:p>
                    <a:p>
                      <a:pPr marL="20955" indent="-209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день после беседы м/с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43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слабость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Пациент отметит отсутствие слабости к 4- му дню пребывания в стационаре, в результате приема назначенных врачом лекарственных препаратов, проводимых медицинской сестрой независимых вмешательств.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доступа свежего воздуха, регулярное проветривание палаты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витаминизированной пищей.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Рассказать о диетотерапии.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Рассказать о режиме труда и отдыха.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Беседа с ответами на возникающие вопросы в пределах моей компетенции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Слабость у пациента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прошла через 4 дня –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цель достигнута.</a:t>
                      </a:r>
                    </a:p>
                  </a:txBody>
                  <a:tcPr marL="24976" marR="249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908720"/>
            <a:ext cx="17636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Ф.И.О: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Журавлёва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Жанна Валерьевна(06.07.1985г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д.р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Диагноз: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острый аппендицит.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Нарушенные потребности: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-двигаться,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-поддерживать состояние,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-поддерживать температуру,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-избегать опасности.</a:t>
            </a:r>
          </a:p>
          <a:p>
            <a:pPr>
              <a:buNone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Цели: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краткосрочные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подготовить больную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 срочной операции.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Долгосрочные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-способствовать возвращению больной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к обычному 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образу жизни.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504" y="1124744"/>
            <a:ext cx="4680520" cy="26642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36230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лабораторных и инструментальных исследований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4752528" cy="2808311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крови :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 114 г/л (норма 110-140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г\л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Эритроциты 4. 18*1012/л (норма 3,5-4,7*1012\л)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Лейкоциты 13,6*109 /л (норма 5,5- 15,5*109\л)</a:t>
            </a:r>
          </a:p>
          <a:p>
            <a:pPr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Палочкоядерные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4% (норма 1-6%)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Сегментоядерные 48% (норма 45-70%)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Эозинофилы 3% (норма 1-4%) 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Лимфоциты 18% ( норма 18-40%)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Моноциты 2% (нома 0,7-3,1%)</a:t>
            </a:r>
          </a:p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СОЭ 9мм/час (норма 1-10мм\час)</a:t>
            </a:r>
          </a:p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99992" y="3429000"/>
            <a:ext cx="4644008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44008" y="3573016"/>
            <a:ext cx="46450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анализ мочи: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 - соломенно-желтый;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Прозрачная; 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Относительная плотность- 1025 (норма 1010 -- 1025); 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кислая (слабо кислая, нейтральная) 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 - нет (норма до 0,033 г/л); 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Эпителий плоский 0 - 1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переход. ед.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(норма 0-10 в п.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Лейкоциты - ед. в поле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(норма до 3 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</p:txBody>
      </p:sp>
      <p:pic>
        <p:nvPicPr>
          <p:cNvPr id="6146" name="Picture 2" descr="http://realtydatabase.ru/prefix/744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96752"/>
            <a:ext cx="316835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://simptomlecheniye.ru/wp-content/uploads/Mikroskopicheskiy-analiz-moc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933056"/>
            <a:ext cx="389992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pogipertonii.ru/wp-content/uploads/2015/11/Dimedrol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3203848" cy="226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vyboroved.ru/images/moda-i-stil/luchshie-obezbalivaushie-sredstva/Promedo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005064"/>
            <a:ext cx="3600400" cy="2640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http://kakzdravie.com/wp-content/uploads/2015/09/TSeftriakson-dlya-ukolo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772816"/>
            <a:ext cx="3705225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http://cdn01.ru/files/users/images/52/f5/52f5bfbbd69be9a58c2e191c13d6760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005064"/>
            <a:ext cx="3275856" cy="2595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препаратов применяемых  предоперационных и послеоперационных периодах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507288" cy="3456384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6000" dirty="0"/>
              <a:t>     </a:t>
            </a:r>
            <a:r>
              <a:rPr lang="ru-RU" sz="5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тема актуальна потому что, острый аппендицит является одним из наиболее часто встречающихся заболеваний и занимает первое место среди острых хирургических заболеваний органов брюшной полости. </a:t>
            </a:r>
          </a:p>
        </p:txBody>
      </p:sp>
      <p:pic>
        <p:nvPicPr>
          <p:cNvPr id="31746" name="Picture 2" descr="http://birmaga.ru/dostb/%D0%9E%D1%86%D0%B5%D0%BD%D0%BA%D0%B0%20%D0%BA%D0%B0%D1%87%D0%B5%D1%81%D1%82%D0%B2%D0%B0%20%D0%B8%20%D0%BF%D1%83%D1%82%D0%B8%20%D0%BE%D0%BF%D1%82%D0%B8%D0%BC%D0%B8%D0%B7%D0%B0%D1%86%D0%B8%D0%B8%20%D1%8D%D0%BA%D1%81%D1%82%D1%80%D0%B5%D0%BD%D0%BD%D0%BE%D0%B9%20%D0%B4%D0%B8%D0%B0%D0%B3%D0%BD%D0%BE%D1%81%D1%82%D0%B8%D0%BA%D0%B8%20%D0%B7%D0%B0%D0%B1%D0%BE%D0%BB%D0%B5%D0%B2%D0%B0%D0%BD%D0%B8%D0%B9%20%D1%81%20%D0%B0%D0%B1%D0%B4%D0%BE%D0%BC%D0%B8%D0%BD%D0%B0%D0%BB%D1%8C%D0%BD%D1%8B%D0%BC%20%D1%81%D0%B8%D0%BD%D0%B4%D1%80%D0%BE%D0%BC%D0%BE%D0%BC%20%D0%BD%D0%B0%20%D0%B4%D0%BE%D0%B3%D0%BE%D1%81%D0%BF%D0%B8%D1%82%D0%B0%D0%BB%D1%8C%D0%BD%D0%BE%D0%BC%20%D1%8D%D1%82%D0%B0%D0%BF%D0%B5%20%D0%B8%20%D0%B2%20%D0%BF%D1%80%D0%B8%D0%B5%D0%BC%D0%BD%D0%BE%D0%BC%20%D0%BE%D1%82%D0%B4%D0%B5%D0%BB%D0%B5%D0%BD%D0%B8%D0%B8%20%D1%81%D1%82%D0%B0%D1%86%D0%B8%D0%BE%D0%BD%D0%B0%D1%80%D0%B0b/27377_html_20e1fe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7170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www.gornovosti.ru/static/images/archive/3116/v-belom-khalate-no-ne-vrach44444554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nld.by/101/stat19_6_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60040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nld.by/101/stat19_7_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645024"/>
            <a:ext cx="352839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1268760"/>
            <a:ext cx="1810544" cy="850106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Рисунок 1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139952" y="4437112"/>
            <a:ext cx="1624608" cy="4320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Рисунок 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8"/>
            <a:ext cx="5256584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Таким образом, труд медика имеет свои особенности. Прежде всего, он предполагает процесс взаимодействия людей. Максимально правильно и грамотно проведенная медсестрой подготовка исключает возможность осложнений, подготавливает жизненно важные органы больного к оперативному вмешательству, создает благоприятный психологический фон, а все эти факторы способствуют скорейшему выздоровлению пациента.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4608512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pic>
        <p:nvPicPr>
          <p:cNvPr id="5122" name="Picture 2" descr="http://banana.by/uploads/posts/2009-10/1256388746_00033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62902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3682752" cy="85270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558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Антеградная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(типичная)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аппендэктомия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 выполняется, когда аппендикс можно вывести в операционную рану.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Аппендэктомия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операция удаления червеобразного отростка слепой кишки    при его воспалении - аппендиците.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Бандаж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упруго облегающая повязка для поддержания отдельных частей тела в нужном положении.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Катаральный аппендицит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начальный этап воспаления червеобразного отростка с морфологическими изменениями только его слизистой оболочки.</a:t>
            </a: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Лапароскопия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это метод диагностики, когда в области пупка под местным обезболиванием делается прокол и через него вводится в брюшную полость аппарат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лапароскоп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что даёт возможность визуально осмотреть червеобразный отросток.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Острый аппендицит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 это острое воспалительное заболевание червеобразного отростка, возбудителем которого, как правило, является неспецифическая гнойная инфекция.</a:t>
            </a:r>
          </a:p>
          <a:p>
            <a:pPr lvl="0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Острый гангренозный аппендицит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 – это разновидность гнойного воспаления червеобразного отростка, в основе которого лежат необратимые разрушения (деструкция) его стенки. </a:t>
            </a:r>
          </a:p>
          <a:p>
            <a:pPr lvl="0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Острый флегмонозный аппендицит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– это разновидность, остро возникшего, воспаления червеобразного отростка, в основе которого лежат его гнойные, но не деструктивные изменения.</a:t>
            </a:r>
          </a:p>
          <a:p>
            <a:pPr lvl="0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Пиемия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 форма сепсиса, при которой гноеродные бактерии переносятся с током крови из имеющегося в организме очага в различные органы и ткани, вызывая развитие в них метастатических абсцессов.</a:t>
            </a:r>
          </a:p>
          <a:p>
            <a:pPr lvl="0"/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Фибрин (от лат. 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fibra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— волокно)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— высокомолекулярный, </a:t>
            </a:r>
            <a:r>
              <a:rPr lang="ru-RU" sz="3800" dirty="0" err="1">
                <a:latin typeface="Times New Roman" pitchFamily="18" charset="0"/>
                <a:cs typeface="Times New Roman" pitchFamily="18" charset="0"/>
              </a:rPr>
              <a:t>неглобулярный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белок, образующийся из фибриногена, синтезируемого в печени, в плазме крови под действием фермента тромбина.</a:t>
            </a:r>
          </a:p>
          <a:p>
            <a:pPr lvl="0"/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Энтерогенный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800" b="1" dirty="0" err="1">
                <a:latin typeface="Times New Roman" pitchFamily="18" charset="0"/>
                <a:cs typeface="Times New Roman" pitchFamily="18" charset="0"/>
              </a:rPr>
              <a:t>enterogenous</a:t>
            </a:r>
            <a:r>
              <a:rPr lang="ru-RU" sz="3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 зародившийся в кишечнике (кишечного происхождения)</a:t>
            </a:r>
          </a:p>
          <a:p>
            <a:pPr>
              <a:buNone/>
            </a:pPr>
            <a:r>
              <a:rPr lang="ru-RU" sz="3200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5364088" cy="66693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</a:t>
            </a:r>
            <a:r>
              <a:rPr lang="ru-RU" sz="2800" dirty="0"/>
              <a:t>Как говорил великий русский хирург и диагност Иван Иванович Греков: </a:t>
            </a:r>
            <a:r>
              <a:rPr lang="ru-RU" sz="2800" b="1" dirty="0"/>
              <a:t>«Острый аппендицит не находят там, где о нем думают, и обнаруживают там, где о существовании его даже не подозревают». </a:t>
            </a:r>
            <a:r>
              <a:rPr lang="ru-RU" sz="2800" dirty="0"/>
              <a:t>Поэтому заботьтесь о своем здоровье, не относитесь к нему халатно. Лучше переоценить серьезность ваших симптомов, чем поздно обратиться за медицинской помощью.</a:t>
            </a:r>
          </a:p>
          <a:p>
            <a:endParaRPr lang="ru-RU" dirty="0"/>
          </a:p>
        </p:txBody>
      </p:sp>
      <p:pic>
        <p:nvPicPr>
          <p:cNvPr id="18434" name="Picture 2" descr="http://ic.pics.livejournal.com/akozmin_7/24536770/414477/414477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5638" y="476672"/>
            <a:ext cx="3724907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fikrikadim.com/wp-content/uploads/2015/08/dok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91880" y="1484784"/>
            <a:ext cx="529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204864"/>
          <a:ext cx="7344816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4860032" y="0"/>
            <a:ext cx="3960440" cy="2808312"/>
          </a:xfrm>
          <a:prstGeom prst="wedgeRoundRectCallout">
            <a:avLst>
              <a:gd name="adj1" fmla="val -33426"/>
              <a:gd name="adj2" fmla="val 71381"/>
              <a:gd name="adj3" fmla="val 16667"/>
            </a:avLst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течении своей жизни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6 % современных жителей имеют шанс перенести это заболевание.</a:t>
            </a:r>
          </a:p>
        </p:txBody>
      </p:sp>
      <p:pic>
        <p:nvPicPr>
          <p:cNvPr id="4098" name="Picture 2" descr="http://st2.depositphotos.com/4314827/7771/v/450/depositphotos_77715718-Symbol-of-medicine-snake-me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384376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19256" cy="1134692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особенности сестринского ухода за пациентами с острым аппендицитом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http://videos.med.wisc.edu/images/stills/advab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482453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okeydoc.ru/wp-content/uploads/2016/01/Image-1933-728x7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3851920" cy="397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4978896" cy="502312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современный теоретический материал по данному заболеванию, сестринский уход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исследование пациентов находящихся на лечении в хирургическом отделении  с острым аппендицитом.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особенности сестринского ухода за пациентами с острым аппендицитом.</a:t>
            </a:r>
          </a:p>
          <a:p>
            <a:endParaRPr lang="ru-RU" dirty="0"/>
          </a:p>
        </p:txBody>
      </p:sp>
      <p:sp>
        <p:nvSpPr>
          <p:cNvPr id="16386" name="AutoShape 2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8" name="AutoShape 14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400" name="AutoShape 16" descr="http://edikst.ru/misc/i/gallery/2369/79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://bezboleznej.ru/files/images/2017/04/58e6764d350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496" y="1196752"/>
            <a:ext cx="45365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http://lechimzhivot.ru/wp-content/uploads/2017/01/append-glav-768x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435"/>
            <a:ext cx="4572000" cy="285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35696" y="1412776"/>
            <a:ext cx="5220072" cy="374441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2060848"/>
            <a:ext cx="4392488" cy="252028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Объект исследования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пациенты с острым аппендицитом в хирургическом отделении в городе Новосибирск «Городская клиническая больница № 1».</a:t>
            </a:r>
          </a:p>
          <a:p>
            <a:endParaRPr lang="ru-RU" dirty="0"/>
          </a:p>
        </p:txBody>
      </p:sp>
      <p:pic>
        <p:nvPicPr>
          <p:cNvPr id="6" name="Picture 2" descr="C:\Users\Алена\Desktop\health_caduceus_0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4016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AutoShape 2" descr="http://stockfresh.com/files/i/izakowski/m/86/2424121_stock-photo-cartoon-illustration-of-doctor-in-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stockfresh.com/files/i/izakowski/m/86/2424121_stock-photo-cartoon-illustration-of-doctor-in-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stockfresh.com/files/i/izakowski/m/86/2424121_stock-photo-cartoon-illustration-of-doctor-in-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8" name="Picture 8" descr="https://images.vector-images.com/clipart/xlc/170/med_prg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736304" cy="30152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0730" name="AutoShape 10" descr="http://stockfresh.com/files/i/izakowski/m/86/2424121_stock-photo-cartoon-illustration-of-doctor-in-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https://plushkin.org/images/items/27441/large/928bf90fa70575625762588e307b8274b3805395.png?14300842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573016"/>
            <a:ext cx="2808312" cy="3120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835696" y="1340768"/>
            <a:ext cx="5688632" cy="40324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71800" y="1916832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сестринский уход за пациентами с острым аппендицитом.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://stockfresh.com/files/i/izakowski/m/86/2424121_stock-photo-cartoon-illustration-of-doctor-in-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://stockfresh.com/files/i/izakowski/m/86/2424121_stock-photo-cartoon-illustration-of-doctor-in-hospita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cpmc.coriell.org/Images/shar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8640"/>
            <a:ext cx="2664296" cy="30575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C:\Users\Алена\Desktop\health_caduceus_01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40160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s.123rf.com/450wm/ginasanders/ginasanders0902/ginasanders090200017/4318887-sick-senior-is-visited-by-daugh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528392" cy="26882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748464" cy="537321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научно - теоретический анализ медицинской литературы по данной теме;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анкетирование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организованный (сравнительный, комплексный) метод;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биографический (изучение медицинской документации);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обработка статистических данных.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48c1b9a5b1a6887c44f2e8bf8f409ca349ccf4"/>
</p:tagLst>
</file>

<file path=ppt/theme/theme1.xml><?xml version="1.0" encoding="utf-8"?>
<a:theme xmlns:a="http://schemas.openxmlformats.org/drawingml/2006/main" name="Техническая">
  <a:themeElements>
    <a:clrScheme name="Другая 3">
      <a:dk1>
        <a:srgbClr val="000000"/>
      </a:dk1>
      <a:lt1>
        <a:srgbClr val="1F497D"/>
      </a:lt1>
      <a:dk2>
        <a:srgbClr val="FFFF0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FFF00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1936</TotalTime>
  <Words>1321</Words>
  <Application>Microsoft Office PowerPoint</Application>
  <PresentationFormat>Экран (4:3)</PresentationFormat>
  <Paragraphs>218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Техническая</vt:lpstr>
      <vt:lpstr>Презентация PowerPoint</vt:lpstr>
      <vt:lpstr>Системный подход к обеспечению сестринского ухода при остром аппендиците, как основа обеспечения качества жизни </vt:lpstr>
      <vt:lpstr>Презентация PowerPoint</vt:lpstr>
      <vt:lpstr>Презентация PowerPoint</vt:lpstr>
      <vt:lpstr>Цель работы</vt:lpstr>
      <vt:lpstr>Задачи </vt:lpstr>
      <vt:lpstr>Презентация PowerPoint</vt:lpstr>
      <vt:lpstr>Презентация PowerPoint</vt:lpstr>
      <vt:lpstr>Методы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заметку </vt:lpstr>
      <vt:lpstr>Презентация PowerPoint</vt:lpstr>
      <vt:lpstr>Презентация PowerPoint</vt:lpstr>
      <vt:lpstr>Презентация PowerPoint</vt:lpstr>
      <vt:lpstr>Условия анкетирования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лабораторных и инструментальных исследований </vt:lpstr>
      <vt:lpstr>Презентация PowerPoint</vt:lpstr>
      <vt:lpstr>Презентация PowerPoint</vt:lpstr>
      <vt:lpstr>Презентация PowerPoint</vt:lpstr>
      <vt:lpstr>Глоссарий</vt:lpstr>
      <vt:lpstr>Презентация PowerPoint</vt:lpstr>
      <vt:lpstr>Презентация PowerPoint</vt:lpstr>
      <vt:lpstr>Презентация PowerPoint</vt:lpstr>
    </vt:vector>
  </TitlesOfParts>
  <Manager>Талипова В.К.</Manager>
  <Company>Конференц-зал;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Системный подход к обеспечению сестринского ухода </dc:title>
  <dc:subject>Конспект урока</dc:subject>
  <dc:creator>Конференц-зал</dc:creator>
  <cp:keywords>презентация</cp:keywords>
  <cp:lastModifiedBy>User</cp:lastModifiedBy>
  <cp:revision>183</cp:revision>
  <dcterms:created xsi:type="dcterms:W3CDTF">2017-05-14T08:18:07Z</dcterms:created>
  <dcterms:modified xsi:type="dcterms:W3CDTF">2019-11-06T19:01:30Z</dcterms:modified>
</cp:coreProperties>
</file>