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7" r:id="rId2"/>
    <p:sldId id="275" r:id="rId3"/>
    <p:sldId id="257" r:id="rId4"/>
    <p:sldId id="258" r:id="rId5"/>
    <p:sldId id="276" r:id="rId6"/>
    <p:sldId id="279" r:id="rId7"/>
    <p:sldId id="285" r:id="rId8"/>
    <p:sldId id="277" r:id="rId9"/>
    <p:sldId id="278" r:id="rId10"/>
    <p:sldId id="283" r:id="rId11"/>
    <p:sldId id="259" r:id="rId12"/>
    <p:sldId id="286" r:id="rId13"/>
    <p:sldId id="260" r:id="rId14"/>
    <p:sldId id="261" r:id="rId15"/>
    <p:sldId id="262" r:id="rId16"/>
    <p:sldId id="263" r:id="rId17"/>
    <p:sldId id="281" r:id="rId18"/>
    <p:sldId id="280" r:id="rId19"/>
    <p:sldId id="270" r:id="rId20"/>
    <p:sldId id="274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4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5500"/>
            </a:lvl1pPr>
          </a:lstStyle>
          <a:p>
            <a:r>
              <a:rPr lang="ru-RU" altLang="ko-KR" smtClean="0"/>
              <a:t>Образец заголовка</a:t>
            </a:r>
            <a:endParaRPr lang="ko-KR" altLang="ko-KR"/>
          </a:p>
        </p:txBody>
      </p:sp>
      <p:sp>
        <p:nvSpPr>
          <p:cNvPr id="5" name="Rectangle 3"/>
          <p:cNvSpPr>
            <a:spLocks noGrp="1"/>
          </p:cNvSpPr>
          <p:nvPr>
            <p:ph type="subTitle" idx="1"/>
          </p:nvPr>
        </p:nvSpPr>
        <p:spPr>
          <a:xfrm>
            <a:off x="1371600" y="375372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altLang="ko-KR" smtClean="0"/>
              <a:t>Образец подзаголовка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4C362-135B-4B7D-B40F-5DC5BDCCAC17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0F4E8-B316-4B4A-879A-B2024ACEC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mtClean="0"/>
              <a:t>Образец заголовка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38363-CCA3-4C0E-BACD-563996248D54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3454-1294-459D-A572-1BC226608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ko-KR" smtClean="0"/>
              <a:t>Образец заголовка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5368-36A4-434E-B789-018B3BC23EFF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DB227-C623-410C-A6CB-8716B98A6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mtClean="0"/>
              <a:t>Образец заголовка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8CFD5-8BCD-4991-A127-B4398F14C4AF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76E8-45C7-4470-AD58-E17E13668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05125"/>
            <a:ext cx="7772400" cy="1362075"/>
          </a:xfrm>
        </p:spPr>
        <p:txBody>
          <a:bodyPr anchor="t"/>
          <a:lstStyle>
            <a:lvl1pPr algn="l">
              <a:defRPr sz="43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636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FD709-FFD7-421C-BCA8-C81E2CC188C8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B45A5-751D-45B9-ADDB-97D60AC9E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354A2-C8BB-4507-A49F-70C442573D95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A59E0-4476-4220-8AA5-FECC32B43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 algn="l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 algn="l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CA086-CCBE-4BB1-8D79-9C16825ADE3C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59C34-E3F6-43C9-9172-A7EE59E69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mtClean="0"/>
              <a:t>Образец заголовка</a:t>
            </a:r>
            <a:endParaRPr lang="ko-KR" altLang="ko-KR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0C7E4-B9B1-4BC8-A04F-D8FF33EEEDC0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693C4-4B9E-4AEF-884A-C91EC7CED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65C1F-7CD1-4154-BF40-AB5B41A29114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4F5D-C1F9-48DA-9A0D-D52ECCCCA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lIns="45720" rIns="45720" anchor="b">
            <a:sp3d prstMaterial="powder">
              <a:bevelT w="0" h="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>
            <a:lvl1pPr algn="l">
              <a:defRPr sz="2000" b="1" cap="all" baseline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799"/>
            <a:ext cx="5111750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608"/>
            <a:ext cx="3008313" cy="4691063"/>
          </a:xfrm>
        </p:spPr>
        <p:txBody>
          <a:bodyPr lIns="45720" rIns="4572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6DA6A-CB26-425E-B165-D360F800D40E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A8E01-893C-4387-A178-27D8B92DA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 rot="21172883" flipH="1">
            <a:off x="4068763" y="1312863"/>
            <a:ext cx="3673475" cy="3673475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sp>
        <p:nvSpPr>
          <p:cNvPr id="6" name="Rectangle 10"/>
          <p:cNvSpPr/>
          <p:nvPr/>
        </p:nvSpPr>
        <p:spPr>
          <a:xfrm rot="21435926" flipH="1">
            <a:off x="4044950" y="1268413"/>
            <a:ext cx="3673475" cy="3673475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sp>
        <p:nvSpPr>
          <p:cNvPr id="7" name="Rectangle 9"/>
          <p:cNvSpPr/>
          <p:nvPr/>
        </p:nvSpPr>
        <p:spPr>
          <a:xfrm>
            <a:off x="4065588" y="1252538"/>
            <a:ext cx="3840162" cy="3840162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76200" dist="635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sp>
        <p:nvSpPr>
          <p:cNvPr id="8" name="Rectangle 7"/>
          <p:cNvSpPr/>
          <p:nvPr/>
        </p:nvSpPr>
        <p:spPr>
          <a:xfrm rot="293056">
            <a:off x="4124325" y="1181100"/>
            <a:ext cx="3978275" cy="3978275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50000" dist="50800" dir="12900000" sy="99500" kx="90000" ky="150000" algn="tl" rotWithShape="0">
              <a:srgbClr val="000000">
                <a:alpha val="3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605" y="1041009"/>
            <a:ext cx="2743200" cy="1715088"/>
          </a:xfrm>
        </p:spPr>
        <p:txBody>
          <a:bodyPr lIns="45720" rIns="45720" bIns="0" anchor="b">
            <a:sp3d prstMaterial="powder">
              <a:bevelT w="0" h="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>
            <a:lvl1pPr algn="l">
              <a:defRPr sz="1900" b="1" cap="all" baseline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93056">
            <a:off x="4284199" y="1341705"/>
            <a:ext cx="3657600" cy="3657600"/>
          </a:xfrm>
          <a:prstGeom prst="rect">
            <a:avLst/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605" y="2792436"/>
            <a:ext cx="2743200" cy="2194561"/>
          </a:xfrm>
        </p:spPr>
        <p:txBody>
          <a:bodyPr lIns="54864" rIns="45720" bIns="0"/>
          <a:lstStyle>
            <a:lvl1pPr marL="9144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9B785-AD38-4140-A41B-DCC8DEEC196E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A2F5E-F7E7-407E-B830-A506343AC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/>
          <a:p>
            <a:r>
              <a:rPr lang="ru-RU" altLang="ko-KR" smtClean="0"/>
              <a:t>Образец заголовка</a:t>
            </a:r>
            <a:endParaRPr lang="ko-KR" altLang="ko-KR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ko-KR" smtClean="0"/>
          </a:p>
        </p:txBody>
      </p:sp>
      <p:sp>
        <p:nvSpPr>
          <p:cNvPr id="1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02755E87-FC07-4E97-909C-EEDDDC56B30A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CB20BE80-A6B9-4C21-BCFF-B22AFB637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9" r:id="rId9"/>
    <p:sldLayoutId id="2147483717" r:id="rId10"/>
    <p:sldLayoutId id="2147483718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effectLst>
            <a:outerShdw blurRad="55000" dist="22000" dir="5400000" algn="t" rotWithShape="0">
              <a:prstClr val="black">
                <a:alpha val="80000"/>
              </a:prst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Arial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Arial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Arial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2588" indent="-27305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Char char=""/>
        <a:defRPr sz="2700">
          <a:solidFill>
            <a:schemeClr val="tx1"/>
          </a:solidFill>
          <a:latin typeface="Arial" charset="0"/>
          <a:ea typeface="+mn-ea"/>
          <a:cs typeface="+mn-cs"/>
        </a:defRPr>
      </a:lvl1pPr>
      <a:lvl2pPr marL="676275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Wingdings 3" pitchFamily="18" charset="2"/>
        <a:buChar char="­"/>
        <a:defRPr sz="2100">
          <a:solidFill>
            <a:schemeClr val="tx1"/>
          </a:solidFill>
          <a:latin typeface="Arial" charset="0"/>
          <a:ea typeface="+mn-ea"/>
          <a:cs typeface="+mn-cs"/>
        </a:defRPr>
      </a:lvl2pPr>
      <a:lvl3pPr marL="931863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000">
          <a:solidFill>
            <a:schemeClr val="tx1"/>
          </a:solidFill>
          <a:latin typeface="Arial" charset="0"/>
          <a:ea typeface="+mn-ea"/>
          <a:cs typeface="+mn-cs"/>
        </a:defRPr>
      </a:lvl3pPr>
      <a:lvl4pPr marL="1196975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Arial" charset="0"/>
          <a:ea typeface="+mn-ea"/>
          <a:cs typeface="+mn-cs"/>
        </a:defRPr>
      </a:lvl5pPr>
      <a:lvl6pPr marL="1719072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6pPr>
      <a:lvl7pPr marL="1984248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7pPr>
      <a:lvl8pPr marL="2249424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600">
          <a:solidFill>
            <a:schemeClr val="tx1"/>
          </a:solidFill>
          <a:latin typeface="+mn-ea"/>
          <a:ea typeface="+mn-ea"/>
          <a:cs typeface="+mn-cs"/>
        </a:defRPr>
      </a:lvl8pPr>
      <a:lvl9pPr marL="2505456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6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lvl1pPr marL="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916832"/>
            <a:ext cx="70567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Герман Игорь Владимирович</a:t>
            </a:r>
          </a:p>
          <a:p>
            <a:r>
              <a:rPr lang="ru-RU" dirty="0" smtClean="0"/>
              <a:t>Государственная </a:t>
            </a:r>
            <a:r>
              <a:rPr lang="ru-RU" dirty="0"/>
              <a:t>бюджетная профессиональная учебная организация среднего профессионального обучения колледж автоматизации и информационных технологий города Москвы (ГБПОУ СПО КАИТ №20), учебное отделение "</a:t>
            </a:r>
            <a:r>
              <a:rPr lang="ru-RU" dirty="0" smtClean="0"/>
              <a:t>Моссовет“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ru-RU" sz="3200" dirty="0"/>
              <a:t>МАКРОСЪЁМКА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914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" y="5805264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195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333375"/>
            <a:ext cx="8713788" cy="3779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Специализированные объективы для макросъёмки</a:t>
            </a:r>
            <a:endParaRPr lang="ru-RU" sz="2400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  <a:p>
            <a:pPr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Штатные объективы для зеркальных фотоаппаратов имеют минимальную дистанцию фокусировки около 0,5 м. В </a:t>
            </a:r>
            <a:r>
              <a:rPr lang="ru-RU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макрообъективах</a:t>
            </a:r>
            <a:r>
              <a:rPr lang="ru-RU" b="1" dirty="0">
                <a:latin typeface="+mn-lt"/>
                <a:cs typeface="+mn-cs"/>
              </a:rPr>
              <a:t> эта дистанция сокращена до 15 — 20 см. Как правило, позволяют вести макросъёмку в масштабе до 1:1 (или до 1:2), возможно использование </a:t>
            </a:r>
            <a:r>
              <a:rPr lang="ru-RU" b="1" dirty="0" err="1">
                <a:latin typeface="+mn-lt"/>
                <a:cs typeface="+mn-cs"/>
              </a:rPr>
              <a:t>автофокуса</a:t>
            </a:r>
            <a:r>
              <a:rPr lang="ru-RU" b="1" dirty="0">
                <a:latin typeface="+mn-lt"/>
                <a:cs typeface="+mn-cs"/>
              </a:rPr>
              <a:t>, возможна фокусировка на всём диапазоне расстояний (наибольшее увеличение достигается при этом на минимальной дистанции до объектива). Как правило, </a:t>
            </a:r>
            <a:r>
              <a:rPr lang="ru-RU" b="1" dirty="0" err="1">
                <a:latin typeface="+mn-lt"/>
                <a:cs typeface="+mn-cs"/>
              </a:rPr>
              <a:t>макрообъективы</a:t>
            </a:r>
            <a:r>
              <a:rPr lang="ru-RU" b="1" dirty="0">
                <a:latin typeface="+mn-lt"/>
                <a:cs typeface="+mn-cs"/>
              </a:rPr>
              <a:t> имеют </a:t>
            </a:r>
            <a:r>
              <a:rPr lang="ru-RU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фиксированное фокусное расстояние </a:t>
            </a:r>
            <a:r>
              <a:rPr lang="ru-RU" b="1" dirty="0">
                <a:latin typeface="+mn-lt"/>
                <a:cs typeface="+mn-cs"/>
              </a:rPr>
              <a:t>(наиболее типичные значения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50, 100, 180 мм</a:t>
            </a:r>
            <a:r>
              <a:rPr lang="ru-RU" b="1" dirty="0">
                <a:latin typeface="+mn-lt"/>
                <a:cs typeface="+mn-cs"/>
              </a:rPr>
              <a:t>, возможны вариации —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60, 90, 105, 125, 150 мм</a:t>
            </a:r>
            <a:r>
              <a:rPr lang="ru-RU" b="1" dirty="0">
                <a:latin typeface="+mn-lt"/>
                <a:cs typeface="+mn-cs"/>
              </a:rPr>
              <a:t>), довольно большие значения относительного отверстия (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1:2.8—1:3.5</a:t>
            </a:r>
            <a:r>
              <a:rPr lang="ru-RU" b="1" dirty="0">
                <a:latin typeface="+mn-lt"/>
                <a:cs typeface="+mn-cs"/>
              </a:rPr>
              <a:t>). Современные специализированные </a:t>
            </a:r>
            <a:r>
              <a:rPr lang="ru-RU" b="1" dirty="0" err="1">
                <a:latin typeface="+mn-lt"/>
                <a:cs typeface="+mn-cs"/>
              </a:rPr>
              <a:t>макрообъективы</a:t>
            </a:r>
            <a:r>
              <a:rPr lang="ru-RU" b="1" dirty="0">
                <a:latin typeface="+mn-lt"/>
                <a:cs typeface="+mn-cs"/>
              </a:rPr>
              <a:t> разрабатываются таким образом, чтобы </a:t>
            </a:r>
            <a:r>
              <a:rPr lang="ru-RU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аберрации</a:t>
            </a:r>
            <a:r>
              <a:rPr lang="ru-RU" b="1" dirty="0">
                <a:latin typeface="+mn-lt"/>
                <a:cs typeface="+mn-cs"/>
              </a:rPr>
              <a:t> объектива при съёмке близко расположенных объектов минимизировались.</a:t>
            </a:r>
          </a:p>
        </p:txBody>
      </p:sp>
      <p:pic>
        <p:nvPicPr>
          <p:cNvPr id="4" name="Рисунок 3" descr="754px-14-27-17-li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850" y="4221163"/>
            <a:ext cx="3771900" cy="2351087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754px-14-27-17-lib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638" y="4221163"/>
            <a:ext cx="4670425" cy="233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333375"/>
            <a:ext cx="8642350" cy="2547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Аксессуары для макросъёмки</a:t>
            </a:r>
          </a:p>
          <a:p>
            <a:pPr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Фотоаппарат со сменным объективом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Если фотограф имеет фотоаппарат со съёмным объективом — макросъёмку можно произвести с использованием насадочных линз, удлинительных колец, фотографических мехов, оборачивающих колец, реверсивных (оборачивающих) </a:t>
            </a:r>
            <a:r>
              <a:rPr lang="ru-RU" b="1" dirty="0" err="1">
                <a:latin typeface="+mn-lt"/>
                <a:cs typeface="+mn-cs"/>
              </a:rPr>
              <a:t>макроколец</a:t>
            </a:r>
            <a:r>
              <a:rPr lang="ru-RU" b="1" dirty="0">
                <a:latin typeface="+mn-lt"/>
                <a:cs typeface="+mn-cs"/>
              </a:rPr>
              <a:t>, специализированных </a:t>
            </a:r>
            <a:r>
              <a:rPr lang="ru-RU" b="1" dirty="0" err="1">
                <a:latin typeface="+mn-lt"/>
                <a:cs typeface="+mn-cs"/>
              </a:rPr>
              <a:t>макрообъективов</a:t>
            </a:r>
            <a:r>
              <a:rPr lang="ru-RU" b="1" dirty="0">
                <a:latin typeface="+mn-lt"/>
                <a:cs typeface="+mn-cs"/>
              </a:rPr>
              <a:t>. Возможно совместное использование нескольких аксессуаров для макросъёмки.</a:t>
            </a:r>
          </a:p>
        </p:txBody>
      </p:sp>
      <p:pic>
        <p:nvPicPr>
          <p:cNvPr id="5" name="Рисунок 4" descr="754px-14-27-17-li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850" y="2924175"/>
            <a:ext cx="2530475" cy="1800225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754px-14-27-17-lib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21425" y="2924175"/>
            <a:ext cx="2643188" cy="1800225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754px-14-27-17-lib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19475" y="2924175"/>
            <a:ext cx="2400300" cy="1800225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754px-14-27-17-lib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3850" y="4876800"/>
            <a:ext cx="2530475" cy="1785938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754px-14-27-17-lib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81350" y="4878388"/>
            <a:ext cx="2874963" cy="179070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754px-14-27-17-lib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319838" y="4868863"/>
            <a:ext cx="2649537" cy="1800225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79388" y="260350"/>
            <a:ext cx="8713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/>
              <a:t>К </a:t>
            </a: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насадочным линзам </a:t>
            </a:r>
            <a:r>
              <a:rPr lang="ru-RU" b="1" dirty="0"/>
              <a:t>или к </a:t>
            </a: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удлинительным кольцам </a:t>
            </a:r>
            <a:r>
              <a:rPr lang="ru-RU" b="1" dirty="0"/>
              <a:t>может прилагаться таблица, позволяющая корректно сфокусировать объектив.</a:t>
            </a:r>
          </a:p>
        </p:txBody>
      </p:sp>
      <p:pic>
        <p:nvPicPr>
          <p:cNvPr id="6" name="Рисунок 5" descr="754px-14-27-17-li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950" y="1023938"/>
            <a:ext cx="4779963" cy="2909887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754px-14-27-17-lib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0825" y="4051300"/>
            <a:ext cx="3844925" cy="2617788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754px-14-27-17-lib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3800" y="1052513"/>
            <a:ext cx="2736850" cy="273685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754px-14-27-17-lib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206875" y="3860800"/>
            <a:ext cx="4838700" cy="2808288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333375"/>
            <a:ext cx="8642350" cy="3502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Насадочная линза</a:t>
            </a:r>
          </a:p>
          <a:p>
            <a:pPr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  <a:p>
            <a:pPr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— надевается на </a:t>
            </a: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переднюю поверхность оправы объектива </a:t>
            </a:r>
            <a:r>
              <a:rPr lang="ru-RU" b="1" dirty="0">
                <a:latin typeface="+mn-lt"/>
                <a:cs typeface="+mn-cs"/>
              </a:rPr>
              <a:t>или прикручивается к резьбе </a:t>
            </a: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 место светофильтра</a:t>
            </a:r>
            <a:r>
              <a:rPr lang="ru-RU" b="1" dirty="0">
                <a:latin typeface="+mn-lt"/>
                <a:cs typeface="+mn-cs"/>
              </a:rPr>
              <a:t>. Как правило, используется в тех случаях, когда объектив несъёмный. Для макросъёмки </a:t>
            </a: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используются положительные насадочные линзы</a:t>
            </a:r>
            <a:r>
              <a:rPr lang="ru-RU" b="1" dirty="0">
                <a:latin typeface="+mn-lt"/>
                <a:cs typeface="+mn-cs"/>
              </a:rPr>
              <a:t>. Происходит увеличение относительного отверстия оптической системы, уменьшение минимальной дистанции фокусировки объектива, увеличение масштаба съёмки при неизменном выдвижении объектива, уменьшается расстояние до резко изображаемого объекта при неизменном выдвижении объектива. Насадочная линза </a:t>
            </a: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ухудшает коррекцию (увеличивает аберрации объектива)</a:t>
            </a:r>
            <a:r>
              <a:rPr lang="ru-RU" b="1" dirty="0">
                <a:latin typeface="+mn-lt"/>
                <a:cs typeface="+mn-cs"/>
              </a:rPr>
              <a:t>, и тем больше, чем сильнее изменяется фокусное расстояние системы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объектив + насадочная линза</a:t>
            </a:r>
            <a:r>
              <a:rPr lang="ru-RU" b="1" dirty="0">
                <a:latin typeface="+mn-lt"/>
                <a:cs typeface="+mn-cs"/>
              </a:rPr>
              <a:t>.</a:t>
            </a:r>
          </a:p>
        </p:txBody>
      </p:sp>
      <p:pic>
        <p:nvPicPr>
          <p:cNvPr id="11" name="Рисунок 10" descr="754px-14-27-17-li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1413" y="3860800"/>
            <a:ext cx="3816350" cy="2714625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333375"/>
            <a:ext cx="8642350" cy="3259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Удлинительные кольца,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макромеха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— не содержат оптических элементов, их единственной целью является </a:t>
            </a: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выдвижение объектива к объекту съёмки</a:t>
            </a:r>
            <a:r>
              <a:rPr lang="ru-RU" b="1" dirty="0">
                <a:latin typeface="+mn-lt"/>
                <a:cs typeface="+mn-cs"/>
              </a:rPr>
              <a:t>. По сравнению с удлинительными кольцами меха способны обеспечить плавное бесступенчатое выдвижение объектива в большом диапазоне. Позволяют использовать для макросъёмки обычные объективы, возможно достичь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очень больших увеличений (например, 20:1)</a:t>
            </a:r>
            <a:r>
              <a:rPr lang="ru-RU" b="1" dirty="0">
                <a:latin typeface="+mn-lt"/>
                <a:cs typeface="+mn-cs"/>
              </a:rPr>
              <a:t>. При применении удлинительных колец и мехов неизбежно уменьшается светосила объектива, снижается его разрешающая способность, диапазон возможной фокусировки при этом смещается с интервала от (</a:t>
            </a:r>
            <a:r>
              <a:rPr lang="ru-RU" sz="2400" b="1" dirty="0">
                <a:latin typeface="+mn-lt"/>
                <a:cs typeface="+mn-cs"/>
              </a:rPr>
              <a:t>∞</a:t>
            </a:r>
            <a:r>
              <a:rPr lang="ru-RU" b="1" dirty="0">
                <a:latin typeface="+mn-lt"/>
                <a:cs typeface="+mn-cs"/>
              </a:rPr>
              <a:t>, несколько метров) в интервал (десятки сантиметров, единицы сантиметров).</a:t>
            </a:r>
          </a:p>
        </p:txBody>
      </p:sp>
      <p:pic>
        <p:nvPicPr>
          <p:cNvPr id="11" name="Рисунок 10" descr="754px-14-27-17-li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7900" y="3662363"/>
            <a:ext cx="3979863" cy="298450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754px-14-27-17-lib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850" y="3644900"/>
            <a:ext cx="4008438" cy="3006725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333375"/>
            <a:ext cx="8713788" cy="2241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Реверсивные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макроадаптеры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(оборачивающие кольца)</a:t>
            </a:r>
          </a:p>
          <a:p>
            <a:pPr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— предназначены для крепления перевёрнутого объектива к фотокамере. Передняя линза объектива обращена к фотоплёнке или к матрице, а задняя — к объекту съёмки. При этом, в зависимости от объектива, можно получить довольно большое увеличение. На современных объективах, как правило, управление диафрагмой затруднено.</a:t>
            </a:r>
          </a:p>
        </p:txBody>
      </p:sp>
      <p:pic>
        <p:nvPicPr>
          <p:cNvPr id="4" name="Рисунок 3" descr="754px-14-27-17-li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66888" y="2628900"/>
            <a:ext cx="5465762" cy="396875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333375"/>
            <a:ext cx="8713788" cy="2366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Реверсивные (оборачивающие) кольца</a:t>
            </a:r>
            <a:r>
              <a:rPr lang="ru-RU" sz="24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— выпускаются с двумя наружными </a:t>
            </a:r>
            <a:r>
              <a:rPr lang="ru-RU" b="1" dirty="0" err="1">
                <a:latin typeface="+mn-lt"/>
                <a:cs typeface="+mn-cs"/>
              </a:rPr>
              <a:t>резьбами</a:t>
            </a:r>
            <a:r>
              <a:rPr lang="ru-RU" b="1" dirty="0">
                <a:latin typeface="+mn-lt"/>
                <a:cs typeface="+mn-cs"/>
              </a:rPr>
              <a:t>. Предназначены для </a:t>
            </a: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стыковки двух объективов </a:t>
            </a:r>
            <a:r>
              <a:rPr lang="ru-RU" b="1" dirty="0">
                <a:latin typeface="+mn-lt"/>
                <a:cs typeface="+mn-cs"/>
              </a:rPr>
              <a:t>их внешними </a:t>
            </a:r>
            <a:r>
              <a:rPr lang="ru-RU" b="1" dirty="0" err="1">
                <a:latin typeface="+mn-lt"/>
                <a:cs typeface="+mn-cs"/>
              </a:rPr>
              <a:t>резьбами</a:t>
            </a:r>
            <a:r>
              <a:rPr lang="ru-RU" b="1" dirty="0">
                <a:latin typeface="+mn-lt"/>
                <a:cs typeface="+mn-cs"/>
              </a:rPr>
              <a:t> (</a:t>
            </a:r>
            <a:r>
              <a:rPr lang="ru-RU" b="1" dirty="0" err="1">
                <a:latin typeface="+mn-lt"/>
                <a:cs typeface="+mn-cs"/>
              </a:rPr>
              <a:t>резьбами</a:t>
            </a:r>
            <a:r>
              <a:rPr lang="ru-RU" b="1" dirty="0">
                <a:latin typeface="+mn-lt"/>
                <a:cs typeface="+mn-cs"/>
              </a:rPr>
              <a:t> для крепления светофильтров). Два объектива оказываются соединёнными передними линзами друг к другу, один из объективов присоединён к камере обычным способом. Дополнительный объектив фактически становится </a:t>
            </a: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насадочной линзой</a:t>
            </a:r>
            <a:r>
              <a:rPr lang="ru-RU" b="1" dirty="0">
                <a:latin typeface="+mn-lt"/>
                <a:cs typeface="+mn-cs"/>
              </a:rPr>
              <a:t>.</a:t>
            </a:r>
          </a:p>
        </p:txBody>
      </p:sp>
      <p:pic>
        <p:nvPicPr>
          <p:cNvPr id="4" name="Рисунок 3" descr="754px-14-27-17-li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850" y="2909888"/>
            <a:ext cx="8513763" cy="3040062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260350"/>
            <a:ext cx="8713787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НАВЕДЕНИЕ НА РЕЗКОСТЬ ПРИ МАКРОСЪЁМКЕ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Иногда при фокусировке удобнее перемещать объект относительно объектива, оставляя неизменным положение объектива относительно плёнки или матрицы.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Желательно применять </a:t>
            </a: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объектив с </a:t>
            </a:r>
            <a:r>
              <a:rPr lang="ru-RU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больши́м</a:t>
            </a: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фокусным расстоянием </a:t>
            </a:r>
            <a:r>
              <a:rPr lang="ru-RU" b="1" dirty="0">
                <a:latin typeface="+mn-lt"/>
                <a:cs typeface="+mn-cs"/>
              </a:rPr>
              <a:t>и располагать объект съёмки возможно дальше — при этом геометрические искажения (</a:t>
            </a: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дисторсия, кривизна поля изображения</a:t>
            </a:r>
            <a:r>
              <a:rPr lang="ru-RU" b="1" dirty="0">
                <a:latin typeface="+mn-lt"/>
                <a:cs typeface="+mn-cs"/>
              </a:rPr>
              <a:t>) будут минимальны. Возможно совместное применение </a:t>
            </a:r>
            <a:r>
              <a:rPr lang="ru-RU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телеконвертеров</a:t>
            </a: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и удлинительных колец</a:t>
            </a:r>
            <a:r>
              <a:rPr lang="ru-RU" b="1" dirty="0">
                <a:latin typeface="+mn-lt"/>
                <a:cs typeface="+mn-cs"/>
              </a:rPr>
              <a:t>.</a:t>
            </a:r>
          </a:p>
        </p:txBody>
      </p:sp>
      <p:pic>
        <p:nvPicPr>
          <p:cNvPr id="6" name="Рисунок 5" descr="754px-14-27-17-li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850" y="3429000"/>
            <a:ext cx="4740275" cy="2808288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754px-14-27-17-lib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48263" y="3429000"/>
            <a:ext cx="3240087" cy="283210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913"/>
            <a:ext cx="9144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При макросъёмке желательно использование штатива и спускового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тросика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pic>
        <p:nvPicPr>
          <p:cNvPr id="7" name="Рисунок 6" descr="754px-14-27-17-li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4213" y="728663"/>
            <a:ext cx="3911600" cy="5868987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754px-14-27-17-lib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7900" y="728663"/>
            <a:ext cx="3529013" cy="5868987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260350"/>
            <a:ext cx="8713787" cy="6729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Экспозиционные параметры</a:t>
            </a: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 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При обычной фотосъёмке объектов, расположенных на расстояниях от бесконечности до 1 метра, фокусировка выполняется выдвижением объектива на небольшую величину. Расстояние от объектива до плёнки или матрицы при этом увеличивается, а относительное отверстие уменьшается, но изменение последнего настолько невелико, что при определении </a:t>
            </a: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экспозиции</a:t>
            </a:r>
            <a:r>
              <a:rPr lang="ru-RU" b="1" dirty="0">
                <a:latin typeface="+mn-lt"/>
                <a:cs typeface="+mn-cs"/>
              </a:rPr>
              <a:t> поправку на него можно не вводить. При макросъёмке объектив выдвигается на значительное расстояние — </a:t>
            </a:r>
            <a:r>
              <a:rPr lang="ru-RU" b="1" dirty="0" err="1">
                <a:latin typeface="+mn-lt"/>
                <a:cs typeface="+mn-cs"/>
              </a:rPr>
              <a:t>расстояние</a:t>
            </a:r>
            <a:r>
              <a:rPr lang="ru-RU" b="1" dirty="0">
                <a:latin typeface="+mn-lt"/>
                <a:cs typeface="+mn-cs"/>
              </a:rPr>
              <a:t> до матрицы увеличивается иногда в несколько раз и в несколько раз уменьшается относительное действующее отверстие, так как диаметр зрачка объектива остаётся неизменным. При съёмке в масштабе 1:1 расстояние до плёнки увеличивается вдвое по сравнению с «бесконечностью», тогда соответственно вдвое увеличится знаменатель действующего отверстия. При съёмке с удвоенного расстояния выдержка соответственно должна быть увеличена в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четыре раза</a:t>
            </a:r>
            <a:r>
              <a:rPr lang="ru-RU" b="1" dirty="0">
                <a:latin typeface="+mn-lt"/>
                <a:cs typeface="+mn-cs"/>
              </a:rPr>
              <a:t>.</a:t>
            </a:r>
          </a:p>
          <a:p>
            <a:pPr algn="just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Для увеличения глубины резко изображаемого пространства требуется </a:t>
            </a: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значительное </a:t>
            </a:r>
            <a:r>
              <a:rPr lang="ru-RU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диафрагмирование</a:t>
            </a: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объектива</a:t>
            </a:r>
            <a:r>
              <a:rPr lang="ru-RU" b="1" dirty="0">
                <a:latin typeface="+mn-lt"/>
                <a:cs typeface="+mn-cs"/>
              </a:rPr>
              <a:t>, если не преследуются иные цели и объект съёмки объёмный.</a:t>
            </a:r>
          </a:p>
          <a:p>
            <a:pPr algn="just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Вследствие значительного уменьшения относительного отверстия объектива и значительного </a:t>
            </a:r>
            <a:r>
              <a:rPr lang="ru-RU" b="1" dirty="0" err="1">
                <a:latin typeface="+mn-lt"/>
                <a:cs typeface="+mn-cs"/>
              </a:rPr>
              <a:t>диафрагмирования</a:t>
            </a:r>
            <a:r>
              <a:rPr lang="ru-RU" b="1" dirty="0">
                <a:latin typeface="+mn-lt"/>
                <a:cs typeface="+mn-cs"/>
              </a:rPr>
              <a:t> выдержка при макрофотографии становится большой (достигает нескольких секунд) — что требует применения спускового </a:t>
            </a:r>
            <a:r>
              <a:rPr lang="ru-RU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тросика</a:t>
            </a: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штатива или оптической скамьи.</a:t>
            </a:r>
          </a:p>
        </p:txBody>
      </p:sp>
    </p:spTree>
  </p:cSld>
  <p:clrMapOvr>
    <a:masterClrMapping/>
  </p:clrMapOvr>
  <p:transition>
    <p:push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229200"/>
            <a:ext cx="4752528" cy="1368152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Герман Игорь Владимирович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+7(963)7100072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2708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7089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УЧЕБНОЕ ОТДЕЛЕНИЕ «МОССОВЕТ»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005064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МАКРОСЪЁМКА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409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Учебная дисциплина ОП.04 «Общий курс фотографии»</a:t>
            </a:r>
          </a:p>
          <a:p>
            <a:pPr algn="ctr"/>
            <a:r>
              <a:rPr lang="ru-RU" dirty="0" smtClean="0"/>
              <a:t>для специальности 54.02.08 «Техника и искусство фотографии»</a:t>
            </a:r>
          </a:p>
        </p:txBody>
      </p:sp>
    </p:spTree>
  </p:cSld>
  <p:clrMapOvr>
    <a:masterClrMapping/>
  </p:clrMapOvr>
  <p:transition>
    <p:push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5888"/>
            <a:ext cx="9144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Осваивайте макросъёмку!</a:t>
            </a:r>
          </a:p>
        </p:txBody>
      </p:sp>
      <p:pic>
        <p:nvPicPr>
          <p:cNvPr id="5" name="Рисунок 4" descr="754px-14-27-17-li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1838" y="765175"/>
            <a:ext cx="7656512" cy="5741988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333375"/>
            <a:ext cx="8642350" cy="4233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Макросъёмка</a:t>
            </a:r>
            <a:r>
              <a:rPr lang="ru-RU" b="1" dirty="0">
                <a:latin typeface="+mn-lt"/>
                <a:cs typeface="+mn-cs"/>
              </a:rPr>
              <a:t> (от </a:t>
            </a:r>
            <a:r>
              <a:rPr lang="ru-RU" b="1" dirty="0" err="1">
                <a:latin typeface="+mn-lt"/>
                <a:cs typeface="+mn-cs"/>
              </a:rPr>
              <a:t>др.-греч</a:t>
            </a:r>
            <a:r>
              <a:rPr lang="ru-RU" b="1" dirty="0">
                <a:latin typeface="+mn-lt"/>
                <a:cs typeface="+mn-cs"/>
              </a:rPr>
              <a:t>. </a:t>
            </a:r>
            <a:r>
              <a:rPr lang="ru-RU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μακρός </a:t>
            </a: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— большой, крупный</a:t>
            </a:r>
            <a:r>
              <a:rPr lang="ru-RU" b="1" dirty="0">
                <a:latin typeface="+mn-lt"/>
                <a:cs typeface="+mn-cs"/>
              </a:rPr>
              <a:t>) — вид фотосъёмки, особенностью которого является получение изображений объекта в масштабе 1:2 — 20:1 (то есть 1 сантиметр изображения на светочувствительном материале фотоаппарата соответствует 2</a:t>
            </a:r>
            <a:r>
              <a:rPr lang="en-US" b="1" dirty="0">
                <a:latin typeface="+mn-lt"/>
                <a:cs typeface="+mn-cs"/>
              </a:rPr>
              <a:t> + -</a:t>
            </a:r>
            <a:r>
              <a:rPr lang="ru-RU" b="1" dirty="0">
                <a:latin typeface="+mn-lt"/>
                <a:cs typeface="+mn-cs"/>
              </a:rPr>
              <a:t> 0,05 сантиметрам объекта). Более широко термин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макросъёмка</a:t>
            </a:r>
            <a:r>
              <a:rPr lang="ru-RU" b="1" dirty="0">
                <a:latin typeface="+mn-lt"/>
                <a:cs typeface="+mn-cs"/>
              </a:rPr>
              <a:t> употребляется в случаях фотографирования с более близких расстояний, чем расстояния, указанные на шкале дистанций объективов фотокамер (минимальная дистанция фокусировки у большинства объективов зеркальных фотоаппаратов около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0,5 метра</a:t>
            </a:r>
            <a:r>
              <a:rPr lang="ru-RU" b="1" dirty="0">
                <a:latin typeface="+mn-lt"/>
                <a:cs typeface="+mn-cs"/>
              </a:rPr>
              <a:t>, у объективов дальномерных фотокамер — около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 метра</a:t>
            </a:r>
            <a:r>
              <a:rPr lang="ru-RU" b="1" dirty="0">
                <a:latin typeface="+mn-lt"/>
                <a:cs typeface="+mn-cs"/>
              </a:rPr>
              <a:t>). </a:t>
            </a:r>
          </a:p>
          <a:p>
            <a:pPr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Макросъёмка</a:t>
            </a:r>
            <a:r>
              <a:rPr lang="ru-RU" b="1" dirty="0">
                <a:latin typeface="+mn-lt"/>
                <a:cs typeface="+mn-cs"/>
              </a:rPr>
              <a:t> — это принцип формирования увеличенного изображения.</a:t>
            </a:r>
          </a:p>
          <a:p>
            <a:pPr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Объектив создаёт действительное увеличенное изображение объекта съёмки на любом светочувствительном материале — фотоплёнка, фотопластинка, фотобумага, киноплёнка или на электронном устройстве (матрица цифрового фотоаппарата или видеокамеры).</a:t>
            </a:r>
          </a:p>
          <a:p>
            <a:pPr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Для фотографирования более мелких объектов с помощью </a:t>
            </a: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оптического микроскопа</a:t>
            </a:r>
            <a:r>
              <a:rPr lang="ru-RU" b="1" dirty="0">
                <a:latin typeface="+mn-lt"/>
                <a:cs typeface="+mn-cs"/>
              </a:rPr>
              <a:t> применяется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микрофотография</a:t>
            </a:r>
            <a:r>
              <a:rPr lang="ru-RU" b="1" dirty="0">
                <a:latin typeface="+mn-lt"/>
                <a:cs typeface="+mn-cs"/>
              </a:rPr>
              <a:t>.</a:t>
            </a:r>
          </a:p>
        </p:txBody>
      </p:sp>
      <p:pic>
        <p:nvPicPr>
          <p:cNvPr id="3" name="Рисунок 2" descr="754px-14-27-17-li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850" y="4724400"/>
            <a:ext cx="2297113" cy="1827213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754px-14-27-17-lib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16688" y="4724400"/>
            <a:ext cx="2297112" cy="182245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754px-14-27-17-lib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76600" y="4724400"/>
            <a:ext cx="2735263" cy="1817688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333375"/>
            <a:ext cx="8642350" cy="478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Выбор оборудования для макросъёмки</a:t>
            </a:r>
          </a:p>
          <a:p>
            <a:pPr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  <a:p>
            <a:pPr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Теоретически макросъёмка может быть произведена любым съёмочным аппаратом, однако конструктивные особенности конкретной модели могут сильно препятствовать этому.</a:t>
            </a:r>
          </a:p>
          <a:p>
            <a:pPr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Фотоаппарат с несменным объективом</a:t>
            </a:r>
          </a:p>
          <a:p>
            <a:pPr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Макросъёмка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фотоаппаратом с несменным объективом</a:t>
            </a:r>
            <a:r>
              <a:rPr lang="ru-RU" b="1" dirty="0">
                <a:latin typeface="+mn-lt"/>
                <a:cs typeface="+mn-cs"/>
              </a:rPr>
              <a:t> возможна только с применением насадочных линз. Это единственный способ уменьшить минимальную дистанцию фокусировки у несменного объектива (как правило, минимальная дистанция фокусировки у шкальных фотоаппаратов составляет около 1 метра).</a:t>
            </a:r>
          </a:p>
          <a:p>
            <a:pPr algn="just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Многие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компактные плёночные и цифровые фотоаппараты с несъёмным объективом</a:t>
            </a:r>
            <a:r>
              <a:rPr lang="ru-RU" b="1" dirty="0">
                <a:latin typeface="+mn-lt"/>
                <a:cs typeface="+mn-cs"/>
              </a:rPr>
              <a:t> имеют режим </a:t>
            </a: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«макросъёмка»</a:t>
            </a:r>
            <a:r>
              <a:rPr lang="ru-RU" b="1" i="1" dirty="0">
                <a:latin typeface="+mn-lt"/>
                <a:cs typeface="+mn-cs"/>
              </a:rPr>
              <a:t>. </a:t>
            </a:r>
            <a:r>
              <a:rPr lang="ru-RU" b="1" dirty="0">
                <a:latin typeface="+mn-lt"/>
                <a:cs typeface="+mn-cs"/>
              </a:rPr>
              <a:t>Применение насадочных линз становится необязательным. Макросъёмка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фотоаппаратом с </a:t>
            </a:r>
            <a:r>
              <a:rPr lang="ru-RU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жёстковстроенным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несъёмным объективом</a:t>
            </a:r>
            <a:r>
              <a:rPr lang="ru-RU" b="1" dirty="0">
                <a:latin typeface="+mn-lt"/>
                <a:cs typeface="+mn-cs"/>
              </a:rPr>
              <a:t>, настроенным на </a:t>
            </a:r>
            <a:r>
              <a:rPr lang="ru-RU" b="1" dirty="0" err="1">
                <a:latin typeface="+mn-lt"/>
                <a:cs typeface="+mn-cs"/>
              </a:rPr>
              <a:t>гиперфокальное</a:t>
            </a:r>
            <a:r>
              <a:rPr lang="ru-RU" b="1" dirty="0">
                <a:latin typeface="+mn-lt"/>
                <a:cs typeface="+mn-cs"/>
              </a:rPr>
              <a:t> расстояние без режима «макросъёмка» — теоретически возможна, но практически нереализуема из-за непредсказуемого качества изображения (результат чаще отрицательный).</a:t>
            </a:r>
          </a:p>
        </p:txBody>
      </p:sp>
      <p:pic>
        <p:nvPicPr>
          <p:cNvPr id="5" name="Рисунок 4" descr="754px-14-27-17-li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288" y="5300663"/>
            <a:ext cx="1800225" cy="133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754px-14-27-17-lib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3438" y="5300663"/>
            <a:ext cx="1800225" cy="126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754px-14-27-17-lib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55875" y="5373688"/>
            <a:ext cx="1495425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754px-14-27-17-lib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732588" y="5300663"/>
            <a:ext cx="1652587" cy="131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260350"/>
            <a:ext cx="8713787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Однообъективные зеркальные фотоаппараты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— наиболее удобны для макросъёмки: наблюдается в видоискатель созданное на </a:t>
            </a:r>
            <a:r>
              <a:rPr lang="ru-RU" b="1" dirty="0" err="1">
                <a:latin typeface="+mn-lt"/>
                <a:cs typeface="+mn-cs"/>
              </a:rPr>
              <a:t>фокусировочном</a:t>
            </a:r>
            <a:r>
              <a:rPr lang="ru-RU" b="1" dirty="0">
                <a:latin typeface="+mn-lt"/>
                <a:cs typeface="+mn-cs"/>
              </a:rPr>
              <a:t> экране прямое </a:t>
            </a:r>
            <a:r>
              <a:rPr lang="ru-RU" b="1" dirty="0" err="1">
                <a:latin typeface="+mn-lt"/>
                <a:cs typeface="+mn-cs"/>
              </a:rPr>
              <a:t>беспараллаксное</a:t>
            </a:r>
            <a:r>
              <a:rPr lang="ru-RU" b="1" dirty="0">
                <a:latin typeface="+mn-lt"/>
                <a:cs typeface="+mn-cs"/>
              </a:rPr>
              <a:t> изображение объекта съёмки — возможна точная фокусировка (особенно в ручном режиме), корректная оценка глубины резко изображаемого пространства, правильное кадрирование.</a:t>
            </a:r>
          </a:p>
        </p:txBody>
      </p:sp>
      <p:pic>
        <p:nvPicPr>
          <p:cNvPr id="7" name="Рисунок 6" descr="754px-14-27-17-li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57400" y="2562225"/>
            <a:ext cx="5178425" cy="3890963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260350"/>
            <a:ext cx="8713787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Цифровые фотоаппараты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—  позволяют контролировать процесс макросъёмки на дисплее или в электронный видоискатель </a:t>
            </a:r>
            <a:r>
              <a:rPr lang="ru-RU" b="1" dirty="0" err="1">
                <a:latin typeface="+mn-lt"/>
                <a:cs typeface="+mn-cs"/>
              </a:rPr>
              <a:t>псевдозеркального</a:t>
            </a:r>
            <a:r>
              <a:rPr lang="ru-RU" b="1" dirty="0">
                <a:latin typeface="+mn-lt"/>
                <a:cs typeface="+mn-cs"/>
              </a:rPr>
              <a:t> цифрового фотоаппарата.</a:t>
            </a:r>
          </a:p>
        </p:txBody>
      </p:sp>
      <p:pic>
        <p:nvPicPr>
          <p:cNvPr id="7" name="Рисунок 6" descr="754px-14-27-17-li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2988" y="1989138"/>
            <a:ext cx="7058025" cy="4410075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260350"/>
            <a:ext cx="8713787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Встроенная фотовспышка</a:t>
            </a:r>
            <a:r>
              <a:rPr lang="ru-RU" b="1" dirty="0">
                <a:latin typeface="+mn-lt"/>
                <a:cs typeface="+mn-cs"/>
              </a:rPr>
              <a:t>, как правило, оказывается неэффективной, поскольку часто она светит в сторону (</a:t>
            </a: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из-за параллакса</a:t>
            </a:r>
            <a:r>
              <a:rPr lang="ru-RU" b="1" dirty="0">
                <a:latin typeface="+mn-lt"/>
                <a:cs typeface="+mn-cs"/>
              </a:rPr>
              <a:t>) или её свет загораживается выступающей оправой объектива или насадочной линзой. Поэтому необходимо применение </a:t>
            </a: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кольцевых фотовспышек </a:t>
            </a:r>
            <a:r>
              <a:rPr lang="ru-RU" b="1" dirty="0">
                <a:latin typeface="+mn-lt"/>
                <a:cs typeface="+mn-cs"/>
              </a:rPr>
              <a:t>(вокруг объектива) или нескольких фотовспышек со </a:t>
            </a:r>
            <a:r>
              <a:rPr lang="ru-RU" b="1" dirty="0" err="1">
                <a:latin typeface="+mn-lt"/>
                <a:cs typeface="+mn-cs"/>
              </a:rPr>
              <a:t>светосинхронизаторами</a:t>
            </a:r>
            <a:r>
              <a:rPr lang="ru-RU" b="1" dirty="0">
                <a:latin typeface="+mn-lt"/>
                <a:cs typeface="+mn-cs"/>
              </a:rPr>
              <a:t>.</a:t>
            </a:r>
          </a:p>
        </p:txBody>
      </p:sp>
      <p:pic>
        <p:nvPicPr>
          <p:cNvPr id="7" name="Рисунок 6" descr="754px-14-27-17-li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850" y="3573463"/>
            <a:ext cx="3152775" cy="2879725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754px-14-27-17-lib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63938" y="3573463"/>
            <a:ext cx="5402262" cy="2879725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754px-14-27-17-lib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54413" y="1989138"/>
            <a:ext cx="1624012" cy="1439862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push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333375"/>
            <a:ext cx="8713788" cy="1535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Макросъёмка камерой крупного формата</a:t>
            </a:r>
          </a:p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Складные фотоаппараты большого формата имели меха с двойным или тройным растяжением. Это позволяло производить макросъёмку без дополнительных принадлежностей.</a:t>
            </a:r>
          </a:p>
        </p:txBody>
      </p:sp>
      <p:pic>
        <p:nvPicPr>
          <p:cNvPr id="4" name="Рисунок 3" descr="754px-14-27-17-li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19250" y="2060575"/>
            <a:ext cx="5929313" cy="4446588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333375"/>
            <a:ext cx="8713787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Матовое стекло</a:t>
            </a:r>
            <a:r>
              <a:rPr lang="ru-RU" b="1" dirty="0">
                <a:latin typeface="+mn-lt"/>
                <a:cs typeface="+mn-cs"/>
              </a:rPr>
              <a:t>, размещённое в плоскости фотоплёнки или фотопластинки — это практически единственный способ корректно определить границы кадра, оценить глубину резко изображаемого пространства, правильно навести на резкость.</a:t>
            </a:r>
          </a:p>
        </p:txBody>
      </p:sp>
      <p:pic>
        <p:nvPicPr>
          <p:cNvPr id="4" name="Рисунок 3" descr="754px-14-27-17-li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95513" y="1831975"/>
            <a:ext cx="4608512" cy="467995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11e1fed317bfa3176652257e8a67f4c5243e5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lk">
  <a:themeElements>
    <a:clrScheme name="Silk">
      <a:dk1>
        <a:srgbClr val="000000"/>
      </a:dk1>
      <a:lt1>
        <a:srgbClr val="FFFFFF"/>
      </a:lt1>
      <a:dk2>
        <a:srgbClr val="043988"/>
      </a:dk2>
      <a:lt2>
        <a:srgbClr val="92C2EB"/>
      </a:lt2>
      <a:accent1>
        <a:srgbClr val="836AAE"/>
      </a:accent1>
      <a:accent2>
        <a:srgbClr val="5DA577"/>
      </a:accent2>
      <a:accent3>
        <a:srgbClr val="678EB9"/>
      </a:accent3>
      <a:accent4>
        <a:srgbClr val="F7A611"/>
      </a:accent4>
      <a:accent5>
        <a:srgbClr val="A1AB38"/>
      </a:accent5>
      <a:accent6>
        <a:srgbClr val="C17790"/>
      </a:accent6>
      <a:hlink>
        <a:srgbClr val="DA5723"/>
      </a:hlink>
      <a:folHlink>
        <a:srgbClr val="226CA5"/>
      </a:folHlink>
    </a:clrScheme>
    <a:fontScheme name="Silk">
      <a:majorFont>
        <a:latin typeface="Arial"/>
        <a:ea typeface=""/>
        <a:cs typeface=""/>
        <a:font script="Jpan" typeface="ＭＳ Ｐゴシック"/>
        <a:font script="Hang" typeface="돋음"/>
        <a:font script="Hans" typeface="方正姚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돋음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il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20000"/>
                <a:satMod val="25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28000"/>
                <a:satMod val="250000"/>
              </a:schemeClr>
            </a:gs>
          </a:gsLst>
          <a:lin ang="7000000" scaled="1"/>
        </a:gradFill>
        <a:gradFill rotWithShape="1">
          <a:gsLst>
            <a:gs pos="0">
              <a:schemeClr val="phClr">
                <a:shade val="80000"/>
                <a:satMod val="200000"/>
              </a:schemeClr>
            </a:gs>
            <a:gs pos="30000">
              <a:schemeClr val="phClr">
                <a:shade val="20000"/>
                <a:satMod val="250000"/>
              </a:schemeClr>
            </a:gs>
            <a:gs pos="50000">
              <a:schemeClr val="phClr">
                <a:shade val="23000"/>
                <a:satMod val="250000"/>
              </a:schemeClr>
            </a:gs>
            <a:gs pos="60000">
              <a:schemeClr val="phClr">
                <a:shade val="29000"/>
                <a:satMod val="23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lin ang="7000000" scaled="1"/>
        </a:gradFill>
      </a:fillStyleLst>
      <a:lnStyleLst>
        <a:ln w="12700" cap="sq" cmpd="sng" algn="ctr">
          <a:solidFill>
            <a:schemeClr val="phClr"/>
          </a:solidFill>
          <a:prstDash val="solid"/>
        </a:ln>
        <a:ln w="25400" cap="sq" cmpd="sng" algn="ctr">
          <a:solidFill>
            <a:schemeClr val="phClr"/>
          </a:solidFill>
          <a:prstDash val="solid"/>
        </a:ln>
        <a:ln w="31750" cap="sq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</a:effectStyle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0"/>
            </a:lightRig>
          </a:scene3d>
          <a:sp3d>
            <a:bevelT w="127000" h="127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0"/>
            </a:lightRig>
          </a:scene3d>
          <a:sp3d>
            <a:bevelT w="1524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50000"/>
              </a:schemeClr>
            </a:gs>
            <a:gs pos="50000">
              <a:schemeClr val="phClr">
                <a:tint val="85000"/>
                <a:satMod val="140000"/>
              </a:schemeClr>
            </a:gs>
            <a:gs pos="100000">
              <a:schemeClr val="phClr">
                <a:shade val="50000"/>
                <a:satMod val="15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shade val="55000"/>
                <a:satMod val="150000"/>
              </a:schemeClr>
              <a:schemeClr val="phClr">
                <a:tint val="100"/>
                <a:satMod val="15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Silk</Template>
  <TotalTime>267</TotalTime>
  <Words>1207</Words>
  <Application>Microsoft Office PowerPoint</Application>
  <PresentationFormat>Экран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Silk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МАКРОСЪЁМКА</dc:title>
  <dc:creator>Игорь</dc:creator>
  <cp:lastModifiedBy>User</cp:lastModifiedBy>
  <cp:revision>35</cp:revision>
  <dcterms:created xsi:type="dcterms:W3CDTF">2011-10-05T05:09:10Z</dcterms:created>
  <dcterms:modified xsi:type="dcterms:W3CDTF">2018-05-21T15:29:05Z</dcterms:modified>
</cp:coreProperties>
</file>